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</p:sldIdLst>
  <p:sldSz cx="9144000" cy="6858000" type="screen4x3"/>
  <p:notesSz cx="6858000" cy="9144000"/>
  <p:defaultTextStyle>
    <a:lvl1pPr>
      <a:defRPr>
        <a:latin typeface="Constantia"/>
        <a:ea typeface="Constantia"/>
        <a:cs typeface="Constantia"/>
        <a:sym typeface="Constantia"/>
      </a:defRPr>
    </a:lvl1pPr>
    <a:lvl2pPr indent="457200">
      <a:defRPr>
        <a:latin typeface="Constantia"/>
        <a:ea typeface="Constantia"/>
        <a:cs typeface="Constantia"/>
        <a:sym typeface="Constantia"/>
      </a:defRPr>
    </a:lvl2pPr>
    <a:lvl3pPr indent="914400">
      <a:defRPr>
        <a:latin typeface="Constantia"/>
        <a:ea typeface="Constantia"/>
        <a:cs typeface="Constantia"/>
        <a:sym typeface="Constantia"/>
      </a:defRPr>
    </a:lvl3pPr>
    <a:lvl4pPr indent="1371600">
      <a:defRPr>
        <a:latin typeface="Constantia"/>
        <a:ea typeface="Constantia"/>
        <a:cs typeface="Constantia"/>
        <a:sym typeface="Constantia"/>
      </a:defRPr>
    </a:lvl4pPr>
    <a:lvl5pPr indent="1828800">
      <a:defRPr>
        <a:latin typeface="Constantia"/>
        <a:ea typeface="Constantia"/>
        <a:cs typeface="Constantia"/>
        <a:sym typeface="Constantia"/>
      </a:defRPr>
    </a:lvl5pPr>
    <a:lvl6pPr indent="2286000">
      <a:defRPr>
        <a:latin typeface="Constantia"/>
        <a:ea typeface="Constantia"/>
        <a:cs typeface="Constantia"/>
        <a:sym typeface="Constantia"/>
      </a:defRPr>
    </a:lvl6pPr>
    <a:lvl7pPr indent="2743200">
      <a:defRPr>
        <a:latin typeface="Constantia"/>
        <a:ea typeface="Constantia"/>
        <a:cs typeface="Constantia"/>
        <a:sym typeface="Constantia"/>
      </a:defRPr>
    </a:lvl7pPr>
    <a:lvl8pPr indent="3200400">
      <a:defRPr>
        <a:latin typeface="Constantia"/>
        <a:ea typeface="Constantia"/>
        <a:cs typeface="Constantia"/>
        <a:sym typeface="Constantia"/>
      </a:defRPr>
    </a:lvl8pPr>
    <a:lvl9pPr indent="3657600">
      <a:defRPr>
        <a:latin typeface="Constantia"/>
        <a:ea typeface="Constantia"/>
        <a:cs typeface="Constantia"/>
        <a:sym typeface="Constant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5DB"/>
          </a:solidFill>
        </a:fill>
      </a:tcStyle>
    </a:wholeTbl>
    <a:band2H>
      <a:tcTxStyle/>
      <a:tcStyle>
        <a:tcBdr/>
        <a:fill>
          <a:solidFill>
            <a:srgbClr val="F0F2EE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B592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B592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B59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6E7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C29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C29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BC2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EE9"/>
          </a:solidFill>
        </a:fill>
      </a:tcStyle>
    </a:wholeTbl>
    <a:band2H>
      <a:tcTxStyle/>
      <a:tcStyle>
        <a:tcBdr/>
        <a:fill>
          <a:solidFill>
            <a:srgbClr val="ECEFF4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9EC2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9EC2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09EC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B592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B592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3699804"/>
            <a:ext cx="8305800" cy="28575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Tx/>
              <a:buSzTx/>
              <a:buFontTx/>
              <a:buNone/>
              <a:defRPr sz="2200" spc="100">
                <a:solidFill>
                  <a:srgbClr val="FEFAC9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200" spc="100">
                <a:solidFill>
                  <a:srgbClr val="FEFAC9"/>
                </a:solidFill>
              </a:rPr>
              <a:t>Fare clic per modificare lo stile del sottotitolo dello schema</a:t>
            </a: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34149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>
                <a:ln w="3199"/>
              </a:defRPr>
            </a:lvl1pPr>
          </a:lstStyle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800" spc="-100">
                <a:ln w="3199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  <p:sp>
        <p:nvSpPr>
          <p:cNvPr id="8" name="Shape 8"/>
          <p:cNvSpPr/>
          <p:nvPr/>
        </p:nvSpPr>
        <p:spPr>
          <a:xfrm>
            <a:off x="1463625" y="3550125"/>
            <a:ext cx="2971802" cy="1589"/>
          </a:xfrm>
          <a:prstGeom prst="line">
            <a:avLst/>
          </a:prstGeom>
          <a:ln>
            <a:solidFill>
              <a:srgbClr val="E8E8E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4708573" y="3550125"/>
            <a:ext cx="2971801" cy="1589"/>
          </a:xfrm>
          <a:prstGeom prst="line">
            <a:avLst/>
          </a:prstGeom>
          <a:ln>
            <a:solidFill>
              <a:srgbClr val="E8E8E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4540348" y="3526301"/>
            <a:ext cx="45721" cy="45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3A447"/>
          </a:solidFill>
          <a:ln w="38100">
            <a:solidFill>
              <a:srgbClr val="F3A44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200" spc="-100">
                <a:ln w="320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Fare clic per modificare stili del testo dello schema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Secondo livello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Terzo livello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Quarto livello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Quinto livello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126168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200" spc="-100">
                <a:ln w="320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57200" y="274642"/>
            <a:ext cx="6019800" cy="658335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Fare clic per modificare stili del testo dello schema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Secondo livello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Terzo livello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Quarto livello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Quinto livello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Fare clic per modificare stili del testo dello schema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Secondo livello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Terzo livello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Quarto livello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Quinto livello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200" spc="-100">
                <a:ln w="320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85800" y="1790700"/>
            <a:ext cx="7924800" cy="3086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>
                <a:ln w="3199">
                  <a:solidFill>
                    <a:srgbClr val="242914">
                      <a:alpha val="25000"/>
                    </a:srgbClr>
                  </a:solidFill>
                </a:ln>
              </a:defRPr>
            </a:lvl1pPr>
          </a:lstStyle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800" spc="-100">
                <a:ln w="3199">
                  <a:solidFill>
                    <a:srgbClr val="242914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85800" y="4958863"/>
            <a:ext cx="7924800" cy="189913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 spc="100">
                <a:solidFill>
                  <a:srgbClr val="FEFAC9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000" spc="100">
                <a:solidFill>
                  <a:srgbClr val="FEFAC9"/>
                </a:solidFill>
              </a:rPr>
              <a:t>Fare clic per modificare stili del testo dello schema</a:t>
            </a:r>
          </a:p>
        </p:txBody>
      </p:sp>
      <p:sp>
        <p:nvSpPr>
          <p:cNvPr id="20" name="Shape 20"/>
          <p:cNvSpPr/>
          <p:nvPr/>
        </p:nvSpPr>
        <p:spPr>
          <a:xfrm>
            <a:off x="685800" y="4916995"/>
            <a:ext cx="7924801" cy="4302"/>
          </a:xfrm>
          <a:prstGeom prst="line">
            <a:avLst/>
          </a:prstGeom>
          <a:ln>
            <a:solidFill>
              <a:srgbClr val="E9E9E8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200" spc="-100">
                <a:ln w="320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59936" cy="5334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Fare clic per modificare stili del testo dello schema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Secondo livello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Terzo livello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Quarto livello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Quinto livello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298447"/>
            <a:ext cx="4040188" cy="8631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rgbClr val="FEFAC9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EFAC9"/>
                </a:solidFill>
              </a:rPr>
              <a:t>Fare clic per modificare stili del testo dello schema</a:t>
            </a: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8448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200" spc="-100">
                <a:ln w="320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  <p:sp>
        <p:nvSpPr>
          <p:cNvPr id="29" name="Shape 29"/>
          <p:cNvSpPr/>
          <p:nvPr/>
        </p:nvSpPr>
        <p:spPr>
          <a:xfrm>
            <a:off x="562944" y="2180219"/>
            <a:ext cx="3749041" cy="1589"/>
          </a:xfrm>
          <a:prstGeom prst="line">
            <a:avLst/>
          </a:prstGeom>
          <a:ln w="12700">
            <a:solidFill>
              <a:srgbClr val="E8E8E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4754879" y="2180219"/>
            <a:ext cx="3749041" cy="1589"/>
          </a:xfrm>
          <a:prstGeom prst="line">
            <a:avLst/>
          </a:prstGeom>
          <a:ln w="12700">
            <a:solidFill>
              <a:srgbClr val="E8E8E7"/>
            </a:solidFill>
          </a:ln>
          <a:effectLst>
            <a:outerShdw blurRad="38100" dir="2700000" rotWithShape="0">
              <a:srgbClr val="000000">
                <a:alpha val="5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200" spc="-100">
                <a:ln w="320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6248400" cy="6400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Fare clic per modificare stili del testo dello schema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Secondo livello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Terzo livello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Quarto livello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Quinto livello</a:t>
            </a:r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781800" y="0"/>
            <a:ext cx="1981200" cy="1524000"/>
          </a:xfrm>
          <a:prstGeom prst="rect">
            <a:avLst/>
          </a:prstGeom>
        </p:spPr>
        <p:txBody>
          <a:bodyPr/>
          <a:lstStyle>
            <a:lvl1pPr>
              <a:defRPr sz="1800" b="1" spc="-50">
                <a:ln w="9525">
                  <a:noFill/>
                </a:ln>
                <a:solidFill>
                  <a:srgbClr val="FEFAC9"/>
                </a:solidFill>
              </a:defRPr>
            </a:lvl1pPr>
          </a:lstStyle>
          <a:p>
            <a:pPr lvl="0">
              <a:defRPr b="0" spc="0">
                <a:solidFill>
                  <a:srgbClr val="000000"/>
                </a:solidFill>
              </a:defRPr>
            </a:pPr>
            <a:r>
              <a:rPr b="1" spc="-50">
                <a:solidFill>
                  <a:srgbClr val="FEFAC9"/>
                </a:solidFill>
              </a:rPr>
              <a:t>Fare clic per modificare lo stile del titolo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1524000"/>
          </a:xfrm>
          <a:prstGeom prst="rect">
            <a:avLst/>
          </a:prstGeom>
        </p:spPr>
        <p:txBody>
          <a:bodyPr/>
          <a:lstStyle>
            <a:lvl1pPr>
              <a:defRPr sz="1800" b="1" spc="-50">
                <a:ln w="9525">
                  <a:noFill/>
                </a:ln>
                <a:solidFill>
                  <a:srgbClr val="FEFAC9"/>
                </a:solidFill>
              </a:defRPr>
            </a:lvl1pPr>
          </a:lstStyle>
          <a:p>
            <a:pPr lvl="0">
              <a:defRPr b="0" spc="0">
                <a:solidFill>
                  <a:srgbClr val="000000"/>
                </a:solidFill>
              </a:defRPr>
            </a:pPr>
            <a:r>
              <a:rPr b="1" spc="-50">
                <a:solidFill>
                  <a:srgbClr val="FEFAC9"/>
                </a:solidFill>
              </a:rPr>
              <a:t>Fare clic per modificare lo stile del titolo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629400" y="1600200"/>
            <a:ext cx="2057400" cy="5257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EFAC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EFAC9"/>
                </a:solidFill>
              </a:rPr>
              <a:t>Fare clic per modificare stili del testo dello schema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200" spc="-100">
                <a:ln w="320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Fare clic per modificare lo stile del titolo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Fare clic per modificare stili del testo dello schema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Secondo livello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Terzo livello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Quarto livello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Quinto livello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0575" y="6283130"/>
            <a:ext cx="609600" cy="254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ctr">
              <a:defRPr sz="1600">
                <a:solidFill>
                  <a:srgbClr val="FEFAC9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1pPr>
      <a:lvl2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2pPr>
      <a:lvl3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3pPr>
      <a:lvl4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4pPr>
      <a:lvl5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5pPr>
      <a:lvl6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6pPr>
      <a:lvl7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7pPr>
      <a:lvl8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8pPr>
      <a:lvl9pPr>
        <a:defRPr sz="4200" spc="-100">
          <a:ln w="3200">
            <a:solidFill>
              <a:srgbClr val="3C4421">
                <a:alpha val="25000"/>
              </a:srgbClr>
            </a:solidFill>
          </a:ln>
          <a:solidFill>
            <a:srgbClr val="F9F9F9"/>
          </a:solidFill>
          <a:latin typeface="Constantia"/>
          <a:ea typeface="Constantia"/>
          <a:cs typeface="Constantia"/>
          <a:sym typeface="Constantia"/>
        </a:defRPr>
      </a:lvl9pPr>
    </p:titleStyle>
    <p:bodyStyle>
      <a:lvl1pPr marL="274320" indent="-274320">
        <a:spcBef>
          <a:spcPts val="600"/>
        </a:spcBef>
        <a:buClr>
          <a:srgbClr val="F3A447"/>
        </a:buClr>
        <a:buSzPct val="85000"/>
        <a:buFont typeface="Wingdings 2"/>
        <a:buChar char="●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1pPr>
      <a:lvl2pPr marL="662940" indent="-297180">
        <a:spcBef>
          <a:spcPts val="600"/>
        </a:spcBef>
        <a:buClr>
          <a:srgbClr val="F3A447"/>
        </a:buClr>
        <a:buSzPct val="85000"/>
        <a:buFont typeface="Wingdings 2"/>
        <a:buChar char="●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2pPr>
      <a:lvl3pPr marL="1060268" indent="-283028">
        <a:spcBef>
          <a:spcPts val="600"/>
        </a:spcBef>
        <a:buClr>
          <a:srgbClr val="F3A447"/>
        </a:buClr>
        <a:buSzPct val="85000"/>
        <a:buFont typeface="Wingdings 2"/>
        <a:buChar char="●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3pPr>
      <a:lvl4pPr marL="1364381" indent="-312821">
        <a:spcBef>
          <a:spcPts val="600"/>
        </a:spcBef>
        <a:buClr>
          <a:srgbClr val="F3A447"/>
        </a:buClr>
        <a:buSzPct val="85000"/>
        <a:buFont typeface="Wingdings 2"/>
        <a:buChar char="●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4pPr>
      <a:lvl5pPr marL="1697354" indent="-371474">
        <a:spcBef>
          <a:spcPts val="600"/>
        </a:spcBef>
        <a:buClr>
          <a:srgbClr val="F3A447"/>
        </a:buClr>
        <a:buSzPct val="85000"/>
        <a:buFont typeface="Wingdings 2"/>
        <a:buChar char="●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5pPr>
      <a:lvl6pPr marL="1949823" indent="-349623">
        <a:spcBef>
          <a:spcPts val="600"/>
        </a:spcBef>
        <a:buClr>
          <a:srgbClr val="F3A447"/>
        </a:buClr>
        <a:buSzPct val="85000"/>
        <a:buFont typeface="Wingdings 2"/>
        <a:buChar char="☞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6pPr>
      <a:lvl7pPr marL="2125979" indent="-297179">
        <a:spcBef>
          <a:spcPts val="600"/>
        </a:spcBef>
        <a:buClr>
          <a:srgbClr val="F3A447"/>
        </a:buClr>
        <a:buSzPct val="85000"/>
        <a:buFont typeface="Wingdings 2"/>
        <a:buChar char="☞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7pPr>
      <a:lvl8pPr marL="2420111" indent="-316991">
        <a:spcBef>
          <a:spcPts val="600"/>
        </a:spcBef>
        <a:buClr>
          <a:srgbClr val="F3A447"/>
        </a:buClr>
        <a:buSzPct val="85000"/>
        <a:buFont typeface="Wingdings 2"/>
        <a:buChar char="☞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8pPr>
      <a:lvl9pPr marL="2694432" indent="-316991">
        <a:spcBef>
          <a:spcPts val="600"/>
        </a:spcBef>
        <a:buClr>
          <a:srgbClr val="F3A447"/>
        </a:buClr>
        <a:buSzPct val="85000"/>
        <a:buFont typeface="Wingdings 2"/>
        <a:buChar char="☞"/>
        <a:defRPr sz="2600">
          <a:solidFill>
            <a:srgbClr val="FFFFFF"/>
          </a:solidFill>
          <a:latin typeface="Constantia"/>
          <a:ea typeface="Constantia"/>
          <a:cs typeface="Constantia"/>
          <a:sym typeface="Constantia"/>
        </a:defRPr>
      </a:lvl9pPr>
    </p:bodyStyle>
    <p:otherStyle>
      <a:lvl1pPr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1pPr>
      <a:lvl2pPr indent="457200"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2pPr>
      <a:lvl3pPr indent="914400"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3pPr>
      <a:lvl4pPr indent="1371600"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4pPr>
      <a:lvl5pPr indent="1828800"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5pPr>
      <a:lvl6pPr indent="2286000"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6pPr>
      <a:lvl7pPr indent="2743200"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7pPr>
      <a:lvl8pPr indent="3200400"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8pPr>
      <a:lvl9pPr indent="3657600" algn="ctr">
        <a:defRPr sz="1600">
          <a:solidFill>
            <a:schemeClr val="tx1"/>
          </a:solidFill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69669" y="5715001"/>
            <a:ext cx="8305801" cy="7024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sz="1800" spc="0"/>
            </a:pPr>
            <a:r>
              <a:rPr sz="2000" spc="100"/>
              <a:t>Insegnante  EMANUELA FONTANA</a:t>
            </a: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28595" y="642917"/>
            <a:ext cx="8305801" cy="10102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defRPr sz="4300">
                <a:ln w="3200"/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>
              <a:defRPr sz="1800" spc="0">
                <a:ln w="9525">
                  <a:noFill/>
                </a:ln>
              </a:defRPr>
            </a:pPr>
            <a:r>
              <a:rPr sz="4300" spc="-100">
                <a:ln w="3200">
                  <a:solidFill>
                    <a:srgbClr val="3C4421">
                      <a:alpha val="25000"/>
                    </a:srgbClr>
                  </a:solidFill>
                </a:ln>
              </a:rPr>
              <a:t>La classe 5B presenta il Tempio di Apollo</a:t>
            </a:r>
          </a:p>
        </p:txBody>
      </p:sp>
      <p:pic>
        <p:nvPicPr>
          <p:cNvPr id="57" name="image3.jpg" descr="597389f23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2909" y="1857363"/>
            <a:ext cx="3564423" cy="336147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58" name="image4.jpg" descr="download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27258" y="2091950"/>
            <a:ext cx="3207369" cy="2845811"/>
          </a:xfrm>
          <a:prstGeom prst="rect">
            <a:avLst/>
          </a:prstGeom>
          <a:ln w="228600" cap="sq">
            <a:solidFill/>
            <a:miter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25.jpg" descr="CIMG799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3825" y="1138845"/>
            <a:ext cx="3770515" cy="3770515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429123" y="1000108"/>
            <a:ext cx="4348943" cy="1066801"/>
          </a:xfrm>
          <a:prstGeom prst="rect">
            <a:avLst/>
          </a:prstGeom>
        </p:spPr>
        <p:txBody>
          <a:bodyPr/>
          <a:lstStyle>
            <a:lvl1pPr defTabSz="640079">
              <a:defRPr sz="2240" spc="-7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240" b="1" spc="-70">
                <a:solidFill>
                  <a:srgbClr val="FEFAC9"/>
                </a:solidFill>
              </a:rPr>
              <a:t>Tracciamo il contorno  e stendiamo la colla sulla base d’appoggio</a:t>
            </a:r>
          </a:p>
        </p:txBody>
      </p:sp>
      <p:pic>
        <p:nvPicPr>
          <p:cNvPr id="105" name="image26.jpg" descr="CIMG7999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88378" y="2475808"/>
            <a:ext cx="3742113" cy="374211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3603566" y="457200"/>
            <a:ext cx="5159434" cy="1066800"/>
          </a:xfrm>
          <a:prstGeom prst="rect">
            <a:avLst/>
          </a:prstGeom>
        </p:spPr>
        <p:txBody>
          <a:bodyPr/>
          <a:lstStyle>
            <a:lvl1pPr>
              <a:defRPr sz="32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200" b="1" spc="-100">
                <a:solidFill>
                  <a:srgbClr val="FEFAC9"/>
                </a:solidFill>
              </a:rPr>
              <a:t>Primo  e  secondo  fondo</a:t>
            </a:r>
          </a:p>
        </p:txBody>
      </p:sp>
      <p:pic>
        <p:nvPicPr>
          <p:cNvPr id="108" name="image27.jpg" descr="CIMG800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6171" y="902623"/>
            <a:ext cx="2867892" cy="286789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09" name="image28.jpg" descr="CIMG8003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94313" y="3607723"/>
            <a:ext cx="2718263" cy="271826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10" name="image29.jpg" descr="CIMG8005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083231" y="1893916"/>
            <a:ext cx="3509359" cy="350935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30.jpg" descr="CIMG800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2171" y="349135"/>
            <a:ext cx="3258590" cy="3258590"/>
          </a:xfrm>
          <a:prstGeom prst="rect">
            <a:avLst/>
          </a:prstGeom>
          <a:ln w="88900" cap="sq">
            <a:solidFill/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357685" y="857231"/>
            <a:ext cx="4136967" cy="556954"/>
          </a:xfrm>
          <a:prstGeom prst="rect">
            <a:avLst/>
          </a:prstGeom>
        </p:spPr>
        <p:txBody>
          <a:bodyPr/>
          <a:lstStyle>
            <a:lvl1pPr defTabSz="512063">
              <a:defRPr sz="1792" spc="-56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1792" b="1" spc="-56">
                <a:solidFill>
                  <a:srgbClr val="FEFAC9"/>
                </a:solidFill>
              </a:rPr>
              <a:t>L’ultima  parte … e il basamento è pronto</a:t>
            </a:r>
          </a:p>
        </p:txBody>
      </p:sp>
      <p:pic>
        <p:nvPicPr>
          <p:cNvPr id="114" name="image31.jpg" descr="CIMG0477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17024" y="1712421"/>
            <a:ext cx="3661757" cy="4638503"/>
          </a:xfrm>
          <a:prstGeom prst="rect">
            <a:avLst/>
          </a:prstGeom>
          <a:ln w="88900" cap="sq">
            <a:solidFill/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115" name="image32.jpg" descr="CIMG0476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848003" y="3395752"/>
            <a:ext cx="3054927" cy="3054926"/>
          </a:xfrm>
          <a:prstGeom prst="rect">
            <a:avLst/>
          </a:prstGeom>
          <a:ln w="88900" cap="sq">
            <a:solidFill/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42909" y="785793"/>
            <a:ext cx="3765667" cy="1066801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Progettiamo i capitelli</a:t>
            </a:r>
          </a:p>
        </p:txBody>
      </p:sp>
      <p:pic>
        <p:nvPicPr>
          <p:cNvPr id="118" name="image33.jpg" descr="CIMG802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33851" y="814646"/>
            <a:ext cx="3495503" cy="407323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19" name="image34.jpg" descr="CIMG8030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98021" y="2310937"/>
            <a:ext cx="3092337" cy="395270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5.jpg" descr="CIMG803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6419" y="2577638"/>
            <a:ext cx="3753197" cy="375319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22" name="image36.jpg" descr="CIMG803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55621" y="730134"/>
            <a:ext cx="4124498" cy="412449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23" name="Shape 123"/>
          <p:cNvSpPr/>
          <p:nvPr/>
        </p:nvSpPr>
        <p:spPr>
          <a:xfrm>
            <a:off x="635922" y="1014151"/>
            <a:ext cx="2892832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Rivestimento del basamento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37.jpg" descr="CIMG803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2918460"/>
            <a:ext cx="3253741" cy="325374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59475" y="889461"/>
            <a:ext cx="3555079" cy="1066801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Circa  90  pezzi per realizzare  i  capitelli  </a:t>
            </a:r>
          </a:p>
        </p:txBody>
      </p:sp>
      <p:pic>
        <p:nvPicPr>
          <p:cNvPr id="127" name="image38.jpg" descr="CIMG8034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51217" y="829888"/>
            <a:ext cx="3840481" cy="434062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39.jpg" descr="CIMG803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65956" y="2435629"/>
            <a:ext cx="3865420" cy="386542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30" name="image40.jpg" descr="CIMG8036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96938" y="780011"/>
            <a:ext cx="3858491" cy="385849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31" name="Shape 131"/>
          <p:cNvSpPr/>
          <p:nvPr/>
        </p:nvSpPr>
        <p:spPr>
          <a:xfrm>
            <a:off x="428596" y="428604"/>
            <a:ext cx="4000528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Un ultimo rivestimento e… si parte con le colonne</a:t>
            </a:r>
          </a:p>
        </p:txBody>
      </p:sp>
      <p:sp>
        <p:nvSpPr>
          <p:cNvPr id="132" name="Shape 132"/>
          <p:cNvSpPr/>
          <p:nvPr/>
        </p:nvSpPr>
        <p:spPr>
          <a:xfrm>
            <a:off x="4786314" y="5000635"/>
            <a:ext cx="4000529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Manici  di  scopa e stecchini  per  spiedino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41.jpg" descr="CIMG045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1" y="2444635"/>
            <a:ext cx="3727566" cy="372756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35" name="image42.jpg" descr="CIMG0457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81300" y="914400"/>
            <a:ext cx="4355870" cy="435587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36" name="Shape 136"/>
          <p:cNvSpPr/>
          <p:nvPr/>
        </p:nvSpPr>
        <p:spPr>
          <a:xfrm>
            <a:off x="461355" y="631767"/>
            <a:ext cx="388443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3200">
                <a:solidFill>
                  <a:srgbClr val="FFFFFF"/>
                </a:solidFill>
              </a:rPr>
              <a:t>Assemblaggio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3200">
                <a:solidFill>
                  <a:srgbClr val="FFFFFF"/>
                </a:solidFill>
              </a:rPr>
              <a:t>dei capitelli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43.jpg" descr="CIMG045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2606732"/>
            <a:ext cx="3565467" cy="356546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548640" y="457200"/>
            <a:ext cx="8214360" cy="1066800"/>
          </a:xfrm>
          <a:prstGeom prst="rect">
            <a:avLst/>
          </a:prstGeom>
        </p:spPr>
        <p:txBody>
          <a:bodyPr/>
          <a:lstStyle>
            <a:lvl1pPr>
              <a:defRPr sz="32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200" b="1" spc="-100">
                <a:solidFill>
                  <a:srgbClr val="FEFAC9"/>
                </a:solidFill>
              </a:rPr>
              <a:t>Ma quante sono …..</a:t>
            </a:r>
          </a:p>
        </p:txBody>
      </p:sp>
      <p:pic>
        <p:nvPicPr>
          <p:cNvPr id="140" name="image44.jpg" descr="CIMG0459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93028" y="1546168"/>
            <a:ext cx="4206241" cy="420624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45.jpg" descr="CIMG0460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0361" y="556953"/>
            <a:ext cx="3499660" cy="349965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239491" y="457200"/>
            <a:ext cx="4523511" cy="1066800"/>
          </a:xfrm>
          <a:prstGeom prst="rect">
            <a:avLst/>
          </a:prstGeom>
        </p:spPr>
        <p:txBody>
          <a:bodyPr/>
          <a:lstStyle>
            <a:lvl1pPr defTabSz="850391">
              <a:defRPr sz="2976" spc="-93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976" b="1" spc="-93">
                <a:solidFill>
                  <a:srgbClr val="FEFAC9"/>
                </a:solidFill>
              </a:rPr>
              <a:t>Rivestiamo le colonne con scottex e colla</a:t>
            </a:r>
          </a:p>
        </p:txBody>
      </p:sp>
      <p:pic>
        <p:nvPicPr>
          <p:cNvPr id="144" name="image46.jpg" descr="CIMG046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76899" y="2128059"/>
            <a:ext cx="4160519" cy="416051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45" name="image47.jpg" descr="CIMG0462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032461" y="4247806"/>
            <a:ext cx="1974966" cy="1974966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500033" y="285728"/>
            <a:ext cx="7995010" cy="1219201"/>
          </a:xfrm>
          <a:prstGeom prst="rect">
            <a:avLst/>
          </a:prstGeom>
        </p:spPr>
        <p:txBody>
          <a:bodyPr/>
          <a:lstStyle>
            <a:lvl1pPr defTabSz="841247">
              <a:defRPr sz="3404" spc="-92">
                <a:ln w="2708"/>
              </a:defRPr>
            </a:lvl1pPr>
          </a:lstStyle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3404" spc="-92">
                <a:ln w="2708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Localizzazione: regione Sicilia – località Ortigia </a:t>
            </a:r>
          </a:p>
        </p:txBody>
      </p:sp>
      <p:pic>
        <p:nvPicPr>
          <p:cNvPr id="61" name="image6.jpg" descr="Sicily-EO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42939" y="1400436"/>
            <a:ext cx="3857626" cy="38576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" name="Group 64" descr="images (1).jpg"/>
          <p:cNvGrpSpPr/>
          <p:nvPr/>
        </p:nvGrpSpPr>
        <p:grpSpPr>
          <a:xfrm>
            <a:off x="6733309" y="2493818"/>
            <a:ext cx="2007525" cy="1712423"/>
            <a:chOff x="0" y="0"/>
            <a:chExt cx="2007523" cy="1712422"/>
          </a:xfrm>
        </p:grpSpPr>
        <p:sp>
          <p:nvSpPr>
            <p:cNvPr id="62" name="Shape 62"/>
            <p:cNvSpPr/>
            <p:nvPr/>
          </p:nvSpPr>
          <p:spPr>
            <a:xfrm>
              <a:off x="0" y="0"/>
              <a:ext cx="2007524" cy="171242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3" name="image7.jp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2007524" cy="171242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pic>
        <p:nvPicPr>
          <p:cNvPr id="65" name="image8.jpg" descr="siciliamappata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22563" y="3621003"/>
            <a:ext cx="2944093" cy="2580988"/>
          </a:xfrm>
          <a:prstGeom prst="rect">
            <a:avLst/>
          </a:prstGeom>
          <a:ln w="12700">
            <a:miter lim="400000"/>
          </a:ln>
          <a:effectLst>
            <a:outerShdw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66" name="Shape 66"/>
          <p:cNvSpPr/>
          <p:nvPr/>
        </p:nvSpPr>
        <p:spPr>
          <a:xfrm flipV="1">
            <a:off x="5785658" y="3474720"/>
            <a:ext cx="1097281" cy="831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3A447"/>
            </a:solidFill>
            <a:tailEnd type="triangle"/>
          </a:ln>
          <a:effectLst>
            <a:outerShdw blurRad="889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48.jpg" descr="CIMG800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8428" y="2485505"/>
            <a:ext cx="3865418" cy="386541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48" name="image49.jpg" descr="CIMG8010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53196" y="630382"/>
            <a:ext cx="3891743" cy="3891742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sp>
        <p:nvSpPr>
          <p:cNvPr id="149" name="Shape 149"/>
          <p:cNvSpPr/>
          <p:nvPr/>
        </p:nvSpPr>
        <p:spPr>
          <a:xfrm>
            <a:off x="498764" y="498763"/>
            <a:ext cx="3430293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Preparazione delle tessere per il pavimento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50.jpg" descr="CIMG801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1480" y="569421"/>
            <a:ext cx="2606041" cy="260604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52" name="image51.jpg" descr="CIMG8013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000100" y="3429000"/>
            <a:ext cx="2860964" cy="286096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53" name="image52.jpg" descr="CIMG8014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86446" y="428604"/>
            <a:ext cx="2887895" cy="2887895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54" name="Shape 154"/>
          <p:cNvSpPr/>
          <p:nvPr/>
        </p:nvSpPr>
        <p:spPr>
          <a:xfrm>
            <a:off x="3071802" y="785794"/>
            <a:ext cx="2705794" cy="212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>
                <a:solidFill>
                  <a:srgbClr val="FFFFFF"/>
                </a:solidFill>
              </a:rPr>
              <a:t>Quante tessere …. dopo una ricerca </a:t>
            </a:r>
            <a:endParaRPr>
              <a:solidFill>
                <a:srgbClr val="FFFFFF"/>
              </a:solidFill>
            </a:endParaRPr>
          </a:p>
          <a:p>
            <a:pPr lvl="0"/>
            <a:r>
              <a:rPr sz="2400">
                <a:solidFill>
                  <a:srgbClr val="FFFFFF"/>
                </a:solidFill>
              </a:rPr>
              <a:t>in internet abbiamo scelto i colori opportuni</a:t>
            </a:r>
          </a:p>
        </p:txBody>
      </p:sp>
      <p:pic>
        <p:nvPicPr>
          <p:cNvPr id="155" name="image53.jpg" descr="CIMG8015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572000" y="3500437"/>
            <a:ext cx="2946862" cy="289698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54.jpg" descr="CIMG8016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16977" y="2216035"/>
            <a:ext cx="2143992" cy="2143992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3516283" y="457200"/>
            <a:ext cx="5246718" cy="1371600"/>
          </a:xfrm>
          <a:prstGeom prst="rect">
            <a:avLst/>
          </a:prstGeom>
        </p:spPr>
        <p:txBody>
          <a:bodyPr/>
          <a:lstStyle>
            <a:lvl1pPr>
              <a:defRPr sz="32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200" b="1" spc="-100">
                <a:solidFill>
                  <a:srgbClr val="FEFAC9"/>
                </a:solidFill>
              </a:rPr>
              <a:t>Tre  colonne ciascuno  ….</a:t>
            </a:r>
          </a:p>
        </p:txBody>
      </p:sp>
      <p:pic>
        <p:nvPicPr>
          <p:cNvPr id="159" name="image55.jpg" descr="CIMG8018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85895" y="447501"/>
            <a:ext cx="2843602" cy="407462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60" name="image56.jpg" descr="CIMG8017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889761" y="2658689"/>
            <a:ext cx="2551814" cy="379199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57.jpg" descr="CIMG801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6294" y="507078"/>
            <a:ext cx="2014005" cy="432252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6781799" y="1600200"/>
            <a:ext cx="1984250" cy="373380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25000"/>
              </a:lnSpc>
              <a:spcBef>
                <a:spcPts val="1000"/>
              </a:spcBef>
              <a:buSzTx/>
              <a:buNone/>
              <a:defRPr sz="1600">
                <a:solidFill>
                  <a:srgbClr val="FEFAC9"/>
                </a:solidFill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65" name="image58.jpg" descr="CIMG802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00363" y="1000108"/>
            <a:ext cx="2403167" cy="482713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66" name="image59.jpg" descr="CIMG8023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29322" y="571479"/>
            <a:ext cx="2420291" cy="470843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452552" y="573578"/>
            <a:ext cx="1976704" cy="4427057"/>
          </a:xfrm>
          <a:prstGeom prst="rect">
            <a:avLst/>
          </a:prstGeom>
        </p:spPr>
        <p:txBody>
          <a:bodyPr/>
          <a:lstStyle/>
          <a:p>
            <a:pPr lvl="0" algn="ctr">
              <a:defRPr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Per questo lavoro è richiesta molta pazienza </a:t>
            </a:r>
            <a:br>
              <a:rPr sz="2800" b="1" spc="-100">
                <a:solidFill>
                  <a:srgbClr val="FEFAC9"/>
                </a:solidFill>
              </a:rPr>
            </a:br>
            <a:r>
              <a:rPr sz="2800" b="1" spc="-100">
                <a:solidFill>
                  <a:srgbClr val="FEFAC9"/>
                </a:solidFill>
              </a:rPr>
              <a:t>e … gli stessi pantaloni</a:t>
            </a:r>
          </a:p>
        </p:txBody>
      </p:sp>
      <p:pic>
        <p:nvPicPr>
          <p:cNvPr id="169" name="image60.jpg" descr="CIMG802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3578" y="490451"/>
            <a:ext cx="2892831" cy="571500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70" name="image61.jpg" descr="CIMG8028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523808" y="748144"/>
            <a:ext cx="3179619" cy="532984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4" descr="CIMG8036.JPG"/>
          <p:cNvGrpSpPr/>
          <p:nvPr/>
        </p:nvGrpSpPr>
        <p:grpSpPr>
          <a:xfrm>
            <a:off x="554528" y="928600"/>
            <a:ext cx="4016245" cy="5557753"/>
            <a:chOff x="0" y="0"/>
            <a:chExt cx="4016244" cy="5557751"/>
          </a:xfrm>
        </p:grpSpPr>
        <p:sp>
          <p:nvSpPr>
            <p:cNvPr id="172" name="Shape 172"/>
            <p:cNvSpPr/>
            <p:nvPr/>
          </p:nvSpPr>
          <p:spPr>
            <a:xfrm>
              <a:off x="0" y="0"/>
              <a:ext cx="4016245" cy="5557752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73" name="image62.jpg"/>
            <p:cNvPicPr/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>
            <a:xfrm>
              <a:off x="19050" y="19050"/>
              <a:ext cx="3978145" cy="524861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775661" y="315884"/>
            <a:ext cx="3987339" cy="881151"/>
          </a:xfrm>
          <a:prstGeom prst="rect">
            <a:avLst/>
          </a:prstGeom>
        </p:spPr>
        <p:txBody>
          <a:bodyPr/>
          <a:lstStyle>
            <a:lvl1pPr>
              <a:defRPr sz="32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200" b="1" spc="-100">
                <a:solidFill>
                  <a:srgbClr val="FEFAC9"/>
                </a:solidFill>
              </a:rPr>
              <a:t>Ancora  colonne ….</a:t>
            </a:r>
          </a:p>
        </p:txBody>
      </p:sp>
      <p:pic>
        <p:nvPicPr>
          <p:cNvPr id="176" name="image63.jpg" descr="CIMG0463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77391" y="1463041"/>
            <a:ext cx="4372496" cy="4372496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3857619" y="1643049"/>
            <a:ext cx="2428893" cy="2478528"/>
          </a:xfrm>
          <a:prstGeom prst="rect">
            <a:avLst/>
          </a:prstGeom>
        </p:spPr>
        <p:txBody>
          <a:bodyPr/>
          <a:lstStyle>
            <a:lvl1pPr algn="ctr"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Rivestimento delle  pareti del tempio  e  posa del pavimento</a:t>
            </a:r>
          </a:p>
        </p:txBody>
      </p:sp>
      <p:pic>
        <p:nvPicPr>
          <p:cNvPr id="179" name="image64.jpg" descr="IMG-20140324-WA000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1471" y="714356"/>
            <a:ext cx="2982374" cy="530199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grpSp>
        <p:nvGrpSpPr>
          <p:cNvPr id="182" name="Group 182" descr="IMG-20140324-WA0003.jpg"/>
          <p:cNvGrpSpPr/>
          <p:nvPr/>
        </p:nvGrpSpPr>
        <p:grpSpPr>
          <a:xfrm>
            <a:off x="6553213" y="623867"/>
            <a:ext cx="2092284" cy="5355365"/>
            <a:chOff x="0" y="0"/>
            <a:chExt cx="2092282" cy="5355363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2092283" cy="5355364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81" name="image65.jpg"/>
            <p:cNvPicPr/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>
            <a:xfrm>
              <a:off x="19050" y="19050"/>
              <a:ext cx="2054183" cy="528891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66.jpg" descr="IMG-20140324-WA000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85785" y="785793"/>
            <a:ext cx="2845621" cy="505888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3200400"/>
          </a:xfrm>
          <a:prstGeom prst="rect">
            <a:avLst/>
          </a:prstGeom>
        </p:spPr>
        <p:txBody>
          <a:bodyPr/>
          <a:lstStyle>
            <a:lvl1pPr>
              <a:defRPr sz="40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000" b="1" spc="-100">
                <a:solidFill>
                  <a:srgbClr val="FEFAC9"/>
                </a:solidFill>
              </a:rPr>
              <a:t>In due si fa prima</a:t>
            </a:r>
          </a:p>
        </p:txBody>
      </p:sp>
      <p:pic>
        <p:nvPicPr>
          <p:cNvPr id="186" name="image67.jpg" descr="IMG-20140324-WA0005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892322" y="1012372"/>
            <a:ext cx="2688092" cy="477882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68.jpg" descr="20140325_11190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2909" y="1357297"/>
            <a:ext cx="2994621" cy="414684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7053943" y="1600200"/>
            <a:ext cx="1712106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SzTx/>
              <a:buNone/>
              <a:defRPr sz="3200">
                <a:solidFill>
                  <a:srgbClr val="FEFAC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EFAC9"/>
                </a:solidFill>
              </a:rPr>
              <a:t>Un lavoro di precisione</a:t>
            </a:r>
          </a:p>
        </p:txBody>
      </p:sp>
      <p:pic>
        <p:nvPicPr>
          <p:cNvPr id="190" name="image69.jpg" descr="20140325_115624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45390" y="947057"/>
            <a:ext cx="2945268" cy="523603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70.jpg" descr="IMG-20140407-WA000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74056" y="457200"/>
            <a:ext cx="3214689" cy="571500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008913" y="457199"/>
            <a:ext cx="2754087" cy="2960916"/>
          </a:xfrm>
          <a:prstGeom prst="rect">
            <a:avLst/>
          </a:prstGeom>
        </p:spPr>
        <p:txBody>
          <a:bodyPr/>
          <a:lstStyle>
            <a:lvl1pPr algn="ctr">
              <a:defRPr sz="40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000" b="1" spc="-100">
                <a:solidFill>
                  <a:srgbClr val="FEFAC9"/>
                </a:solidFill>
              </a:rPr>
              <a:t>Perfetto, bravi!!!!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214282" y="571479"/>
            <a:ext cx="4114801" cy="1276338"/>
          </a:xfrm>
          <a:prstGeom prst="rect">
            <a:avLst/>
          </a:prstGeom>
        </p:spPr>
        <p:txBody>
          <a:bodyPr/>
          <a:lstStyle>
            <a:lvl1pPr defTabSz="886968">
              <a:defRPr sz="4074" spc="-97">
                <a:ln w="3010"/>
              </a:defRPr>
            </a:lvl1pPr>
          </a:lstStyle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074" spc="-97">
                <a:ln w="301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Un po’ di storia …</a:t>
            </a:r>
          </a:p>
        </p:txBody>
      </p:sp>
      <p:sp>
        <p:nvSpPr>
          <p:cNvPr id="69" name="Shape 69"/>
          <p:cNvSpPr/>
          <p:nvPr/>
        </p:nvSpPr>
        <p:spPr>
          <a:xfrm>
            <a:off x="723206" y="2161308"/>
            <a:ext cx="2991537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400">
                <a:solidFill>
                  <a:srgbClr val="FFFFFF"/>
                </a:solidFill>
              </a:rPr>
              <a:t>Civiltà : greco – siceliota</a:t>
            </a:r>
          </a:p>
          <a:p>
            <a:pPr lvl="0"/>
            <a:endParaRPr sz="2400">
              <a:solidFill>
                <a:srgbClr val="FFFFFF"/>
              </a:solidFill>
            </a:endParaRPr>
          </a:p>
          <a:p>
            <a:pPr lvl="0"/>
            <a:r>
              <a:rPr sz="2400">
                <a:solidFill>
                  <a:srgbClr val="FFFFFF"/>
                </a:solidFill>
              </a:rPr>
              <a:t>Utilizzo: tempio sacro</a:t>
            </a:r>
            <a:endParaRPr>
              <a:solidFill>
                <a:srgbClr val="FFFFFF"/>
              </a:solidFill>
            </a:endParaRPr>
          </a:p>
          <a:p>
            <a:pPr lvl="0"/>
            <a:endParaRPr sz="2400">
              <a:solidFill>
                <a:srgbClr val="FFFFFF"/>
              </a:solidFill>
            </a:endParaRPr>
          </a:p>
          <a:p>
            <a:pPr lvl="0"/>
            <a:r>
              <a:rPr sz="2400">
                <a:solidFill>
                  <a:srgbClr val="FFFFFF"/>
                </a:solidFill>
              </a:rPr>
              <a:t>Stile : dorico </a:t>
            </a:r>
            <a:endParaRPr>
              <a:solidFill>
                <a:srgbClr val="FFFFFF"/>
              </a:solidFill>
            </a:endParaRPr>
          </a:p>
          <a:p>
            <a:pPr lvl="0"/>
            <a:endParaRPr sz="2400">
              <a:solidFill>
                <a:srgbClr val="FFFFFF"/>
              </a:solidFill>
            </a:endParaRPr>
          </a:p>
          <a:p>
            <a:pPr lvl="0"/>
            <a:r>
              <a:rPr sz="2400">
                <a:solidFill>
                  <a:srgbClr val="FFFFFF"/>
                </a:solidFill>
              </a:rPr>
              <a:t>Epoca : V secolo a.C.</a:t>
            </a:r>
          </a:p>
        </p:txBody>
      </p:sp>
      <p:pic>
        <p:nvPicPr>
          <p:cNvPr id="70" name="image9.jpg" descr="artemis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64827" y="1113907"/>
            <a:ext cx="4392086" cy="4172481"/>
          </a:xfrm>
          <a:prstGeom prst="rect">
            <a:avLst/>
          </a:prstGeom>
          <a:ln w="127000" cap="sq">
            <a:solidFill/>
            <a:miter/>
          </a:ln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71.jpg" descr="20140324_11335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0812" y="478971"/>
            <a:ext cx="3332731" cy="592485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2612571"/>
          </a:xfrm>
          <a:prstGeom prst="rect">
            <a:avLst/>
          </a:prstGeom>
        </p:spPr>
        <p:txBody>
          <a:bodyPr/>
          <a:lstStyle>
            <a:lvl1pPr>
              <a:defRPr sz="32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200" b="1" spc="-100">
                <a:solidFill>
                  <a:srgbClr val="FEFAC9"/>
                </a:solidFill>
              </a:rPr>
              <a:t>Le ultime colonne!!  e le pareti interne</a:t>
            </a:r>
          </a:p>
        </p:txBody>
      </p:sp>
      <p:pic>
        <p:nvPicPr>
          <p:cNvPr id="197" name="image72.jpg" descr="20140325_111838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47456" y="446316"/>
            <a:ext cx="2383973" cy="606334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73.jpg" descr="20140325_11191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0184" y="457200"/>
            <a:ext cx="3214689" cy="571500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3929057" y="1357297"/>
            <a:ext cx="1679449" cy="3733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2500"/>
              </a:lnSpc>
              <a:spcBef>
                <a:spcPts val="1000"/>
              </a:spcBef>
              <a:buSzTx/>
              <a:buNone/>
              <a:defRPr sz="3200">
                <a:solidFill>
                  <a:srgbClr val="FEFAC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EFAC9"/>
                </a:solidFill>
              </a:rPr>
              <a:t>Un altare degno di un dio greco…</a:t>
            </a:r>
          </a:p>
        </p:txBody>
      </p:sp>
      <p:pic>
        <p:nvPicPr>
          <p:cNvPr id="201" name="image74.jpg" descr="20140325_112728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57883" y="1000108"/>
            <a:ext cx="2859542" cy="428628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75.jpg" descr="20140325_11273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37142" y="566057"/>
            <a:ext cx="3214689" cy="571500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7286644" y="1600199"/>
            <a:ext cx="1479405" cy="2614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SzTx/>
              <a:buNone/>
              <a:defRPr sz="2800">
                <a:solidFill>
                  <a:srgbClr val="FEFAC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EFAC9"/>
                </a:solidFill>
              </a:rPr>
              <a:t>Misura delle pareti laterali</a:t>
            </a:r>
          </a:p>
        </p:txBody>
      </p:sp>
      <p:pic>
        <p:nvPicPr>
          <p:cNvPr id="205" name="image76.jpg" descr="20140324_11334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76019" y="968827"/>
            <a:ext cx="2994252" cy="5323115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77.jpg" descr="20140414_11255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5400000">
            <a:off x="-3739" y="2075383"/>
            <a:ext cx="4262401" cy="239760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6715139" y="1600200"/>
            <a:ext cx="2050909" cy="3733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1000"/>
              </a:spcBef>
              <a:buSzTx/>
              <a:buNone/>
              <a:defRPr sz="3200">
                <a:solidFill>
                  <a:srgbClr val="FEFAC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EFAC9"/>
                </a:solidFill>
              </a:rPr>
              <a:t>34 colonne da colorare …..</a:t>
            </a:r>
          </a:p>
        </p:txBody>
      </p:sp>
      <p:pic>
        <p:nvPicPr>
          <p:cNvPr id="209" name="image78.jpg" descr="20140414_112605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5400000">
            <a:off x="2928926" y="1928802"/>
            <a:ext cx="4572033" cy="257176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79.jpg" descr="20140414_112616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5400000">
            <a:off x="-307748" y="2093641"/>
            <a:ext cx="4672433" cy="262824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3500430" y="1132115"/>
            <a:ext cx="1920657" cy="4332516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125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EFAC9"/>
                </a:solidFill>
              </a:rPr>
              <a:t>Proviamo</a:t>
            </a:r>
            <a:endParaRPr sz="1400">
              <a:solidFill>
                <a:srgbClr val="FEFAC9"/>
              </a:solidFill>
            </a:endParaRPr>
          </a:p>
          <a:p>
            <a:pPr marL="0" lvl="0" indent="0" algn="ctr">
              <a:lnSpc>
                <a:spcPct val="1125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EFAC9"/>
                </a:solidFill>
              </a:rPr>
              <a:t> a ricoprirle col borotalco</a:t>
            </a:r>
            <a:endParaRPr sz="1400">
              <a:solidFill>
                <a:srgbClr val="FEFAC9"/>
              </a:solidFill>
            </a:endParaRPr>
          </a:p>
          <a:p>
            <a:pPr marL="0" lvl="0" indent="0" algn="ctr">
              <a:lnSpc>
                <a:spcPct val="1125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EFAC9"/>
                </a:solidFill>
              </a:rPr>
              <a:t> ….. Buono il profumo , ma non basta</a:t>
            </a:r>
          </a:p>
        </p:txBody>
      </p:sp>
      <p:pic>
        <p:nvPicPr>
          <p:cNvPr id="213" name="image80.jpg" descr="20140414_11263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5400000">
            <a:off x="4997110" y="1718005"/>
            <a:ext cx="4223897" cy="321673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81.jpg" descr="ultime 00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28926" y="2071678"/>
            <a:ext cx="3849618" cy="421551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3857619" y="457200"/>
            <a:ext cx="4905381" cy="1328728"/>
          </a:xfrm>
          <a:prstGeom prst="rect">
            <a:avLst/>
          </a:prstGeom>
        </p:spPr>
        <p:txBody>
          <a:bodyPr/>
          <a:lstStyle>
            <a:lvl1pPr algn="ctr">
              <a:defRPr sz="36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600" b="1" spc="-100">
                <a:solidFill>
                  <a:srgbClr val="FEFAC9"/>
                </a:solidFill>
              </a:rPr>
              <a:t>Meglio una mano di gesso alle colonne</a:t>
            </a:r>
          </a:p>
        </p:txBody>
      </p:sp>
      <p:pic>
        <p:nvPicPr>
          <p:cNvPr id="217" name="image82.jpg" descr="ultime 00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8595" y="642917"/>
            <a:ext cx="3058471" cy="361643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83.jpg" descr="ultime 006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28662" y="857231"/>
            <a:ext cx="3096298" cy="394074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4500562" y="457200"/>
            <a:ext cx="4262439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A ciascuno il suo</a:t>
            </a:r>
          </a:p>
        </p:txBody>
      </p:sp>
      <p:pic>
        <p:nvPicPr>
          <p:cNvPr id="221" name="image84.jpg" descr="ultime 007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00562" y="1857363"/>
            <a:ext cx="2877907" cy="386337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85.jpg" descr="ultime 01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29123" y="1945833"/>
            <a:ext cx="3328023" cy="383493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24" name="image86.jpg" descr="ultime 019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3527" y="446315"/>
            <a:ext cx="3482754" cy="348275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87.jpeg" descr="ultime 02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575958" y="1763484"/>
            <a:ext cx="4593773" cy="459377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27" name="image88.jpg" descr="ultime 029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8213" y="664028"/>
            <a:ext cx="3706588" cy="443523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89.jpg" descr="ultime 03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4250871" y="2035628"/>
            <a:ext cx="4299858" cy="429985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30" name="image90.jpg" descr="ultime 030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4542" y="370115"/>
            <a:ext cx="4252078" cy="468085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4" descr="1156634921.jpg"/>
          <p:cNvGrpSpPr/>
          <p:nvPr/>
        </p:nvGrpSpPr>
        <p:grpSpPr>
          <a:xfrm>
            <a:off x="500034" y="1785926"/>
            <a:ext cx="4242392" cy="4236107"/>
            <a:chOff x="0" y="0"/>
            <a:chExt cx="4242391" cy="4236106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4242392" cy="423610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73" name="image10.jp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0"/>
              <a:ext cx="4242392" cy="423610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285719" y="214289"/>
            <a:ext cx="5072100" cy="1219201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</a:lstStyle>
          <a:p>
            <a:pPr lvl="0">
              <a:defRPr sz="1800" spc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3700" spc="-100">
                <a:ln w="3200">
                  <a:solidFill>
                    <a:srgbClr val="3C4421">
                      <a:alpha val="25000"/>
                    </a:srgbClr>
                  </a:solidFill>
                </a:ln>
                <a:solidFill>
                  <a:srgbClr val="F9F9F9"/>
                </a:solidFill>
              </a:rPr>
              <a:t>Nozioni architettoniche</a:t>
            </a:r>
          </a:p>
        </p:txBody>
      </p:sp>
      <p:pic>
        <p:nvPicPr>
          <p:cNvPr id="76" name="image11.jpg" descr="CIMG0467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475766" y="659216"/>
            <a:ext cx="2690039" cy="269003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77" name="image12.jpg" descr="CIMG047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507664" y="3625703"/>
            <a:ext cx="2604979" cy="260497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4" descr="ultime 016.JPG"/>
          <p:cNvGrpSpPr/>
          <p:nvPr/>
        </p:nvGrpSpPr>
        <p:grpSpPr>
          <a:xfrm>
            <a:off x="4481512" y="1766876"/>
            <a:ext cx="3520169" cy="4528914"/>
            <a:chOff x="0" y="0"/>
            <a:chExt cx="3520168" cy="4528913"/>
          </a:xfrm>
        </p:grpSpPr>
        <p:sp>
          <p:nvSpPr>
            <p:cNvPr id="232" name="Shape 232"/>
            <p:cNvSpPr/>
            <p:nvPr/>
          </p:nvSpPr>
          <p:spPr>
            <a:xfrm>
              <a:off x="0" y="0"/>
              <a:ext cx="3520169" cy="4528914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233" name="image91.jpg"/>
            <p:cNvPicPr/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>
            <a:xfrm>
              <a:off x="19050" y="19050"/>
              <a:ext cx="3482069" cy="44316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35" name="image92.jpg" descr="ultime 045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7157" y="714356"/>
            <a:ext cx="3689574" cy="368957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36" name="Shape 236"/>
          <p:cNvSpPr/>
          <p:nvPr/>
        </p:nvSpPr>
        <p:spPr>
          <a:xfrm>
            <a:off x="500034" y="4929197"/>
            <a:ext cx="3714776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Mattone per mattone costruiamo i muri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93.jpg" descr="ultime 03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76058" y="2046514"/>
            <a:ext cx="4227944" cy="433251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5143503" y="457200"/>
            <a:ext cx="3619497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Ma quanti ...</a:t>
            </a:r>
          </a:p>
        </p:txBody>
      </p:sp>
      <p:pic>
        <p:nvPicPr>
          <p:cNvPr id="240" name="image94.jpg" descr="ultime 033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1886" y="511628"/>
            <a:ext cx="4196444" cy="416923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95.jpg" descr="ultime 040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457200"/>
            <a:ext cx="4133852" cy="413385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5214942" y="457200"/>
            <a:ext cx="3548058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Quasi finito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6215074" y="457199"/>
            <a:ext cx="2547927" cy="3186116"/>
          </a:xfrm>
          <a:prstGeom prst="rect">
            <a:avLst/>
          </a:prstGeom>
        </p:spPr>
        <p:txBody>
          <a:bodyPr/>
          <a:lstStyle>
            <a:lvl1pPr algn="ctr"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Costruiamo la rampa d’accesso</a:t>
            </a:r>
          </a:p>
        </p:txBody>
      </p:sp>
      <p:pic>
        <p:nvPicPr>
          <p:cNvPr id="246" name="image96.jpeg" descr="ultime 03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14413" y="1142984"/>
            <a:ext cx="4600590" cy="460058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xfrm>
            <a:off x="6000760" y="1600200"/>
            <a:ext cx="2765289" cy="3733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SzTx/>
              <a:buNone/>
              <a:defRPr sz="2800">
                <a:solidFill>
                  <a:srgbClr val="FEFAC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EFAC9"/>
                </a:solidFill>
              </a:rPr>
              <a:t>Controlliamo l’allineamento</a:t>
            </a:r>
          </a:p>
        </p:txBody>
      </p:sp>
      <p:pic>
        <p:nvPicPr>
          <p:cNvPr id="249" name="image97.jpeg" descr="ultime 03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14413" y="928669"/>
            <a:ext cx="4652983" cy="465298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98.jpeg" descr="ultime 04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00100" y="785793"/>
            <a:ext cx="4857785" cy="485778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6429388" y="1500174"/>
            <a:ext cx="1984249" cy="3733801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lnSpc>
                <a:spcPct val="112500"/>
              </a:lnSpc>
              <a:spcBef>
                <a:spcPts val="1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EFAC9"/>
                </a:solidFill>
              </a:rPr>
              <a:t> </a:t>
            </a:r>
            <a:r>
              <a:rPr sz="3200">
                <a:solidFill>
                  <a:srgbClr val="FEFAC9"/>
                </a:solidFill>
              </a:rPr>
              <a:t>il prezioso aiuto esterno di un grande esperto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5500694" y="457200"/>
            <a:ext cx="3262307" cy="1257288"/>
          </a:xfrm>
          <a:prstGeom prst="rect">
            <a:avLst/>
          </a:prstGeom>
        </p:spPr>
        <p:txBody>
          <a:bodyPr/>
          <a:lstStyle>
            <a:lvl1pPr>
              <a:defRPr sz="25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500" b="1" spc="-100">
                <a:solidFill>
                  <a:srgbClr val="FEFAC9"/>
                </a:solidFill>
              </a:rPr>
              <a:t>Un altro sguardo  a sito  archeologico ad Ortigia</a:t>
            </a:r>
          </a:p>
        </p:txBody>
      </p:sp>
      <p:pic>
        <p:nvPicPr>
          <p:cNvPr id="255" name="image99.jpg" descr="ultime 066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27071" y="2035629"/>
            <a:ext cx="4359730" cy="416922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56" name="image100.jpeg" descr="ultime 04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7956" y="544284"/>
            <a:ext cx="4593772" cy="459377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57" name="Shape 257"/>
          <p:cNvSpPr/>
          <p:nvPr/>
        </p:nvSpPr>
        <p:spPr>
          <a:xfrm>
            <a:off x="500034" y="5357826"/>
            <a:ext cx="3714776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Ricaviamo la sagoma  dell’architrave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4786314" y="457200"/>
            <a:ext cx="3976687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Ritocchi…  di  idropittura bianca</a:t>
            </a:r>
          </a:p>
        </p:txBody>
      </p:sp>
      <p:pic>
        <p:nvPicPr>
          <p:cNvPr id="260" name="image101.jpg" descr="ultime 04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6315" y="544284"/>
            <a:ext cx="3820887" cy="382088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61" name="image102.jpg" descr="ultime 048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10741" y="1861456"/>
            <a:ext cx="4386944" cy="438694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103.jpeg" descr="ultime 04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8471" y="457200"/>
            <a:ext cx="4218214" cy="461554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4786314" y="457200"/>
            <a:ext cx="3976687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Aggiungiamo del pietrisco …</a:t>
            </a:r>
          </a:p>
        </p:txBody>
      </p:sp>
      <p:pic>
        <p:nvPicPr>
          <p:cNvPr id="265" name="image104.jpg" descr="ultime 064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4271" y="1970314"/>
            <a:ext cx="4027714" cy="440871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5143503" y="457200"/>
            <a:ext cx="3619497" cy="757222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Ritagli di precisione</a:t>
            </a:r>
          </a:p>
        </p:txBody>
      </p:sp>
      <p:pic>
        <p:nvPicPr>
          <p:cNvPr id="268" name="image105.jpg" descr="ultime 05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9986" y="2492830"/>
            <a:ext cx="3907972" cy="390797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69" name="image106.jpeg" descr="ultime 056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23015" y="1393372"/>
            <a:ext cx="3967844" cy="4822372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270" name="image107.jpg" descr="ultime 053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56756" y="478972"/>
            <a:ext cx="2873830" cy="2873831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446568" y="457200"/>
            <a:ext cx="8316432" cy="1066800"/>
          </a:xfrm>
          <a:prstGeom prst="rect">
            <a:avLst/>
          </a:prstGeom>
        </p:spPr>
        <p:txBody>
          <a:bodyPr/>
          <a:lstStyle>
            <a:lvl1pPr>
              <a:defRPr sz="44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400" b="1" spc="-100">
                <a:solidFill>
                  <a:srgbClr val="FEFAC9"/>
                </a:solidFill>
              </a:rPr>
              <a:t>Impostazione del basamento</a:t>
            </a:r>
          </a:p>
        </p:txBody>
      </p:sp>
      <p:pic>
        <p:nvPicPr>
          <p:cNvPr id="80" name="image13.jpg" descr="CIMG798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3330" y="2310938"/>
            <a:ext cx="3175189" cy="379476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81" name="image14.jpg" descr="CIMG7986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13522" y="1756088"/>
            <a:ext cx="3716080" cy="416802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108.jpeg" descr="ultime 05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1537" y="785793"/>
            <a:ext cx="5276862" cy="527686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757354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La supervisione  …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109.jpg" descr="ultime 05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02628" y="2307770"/>
            <a:ext cx="3483429" cy="348343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xfrm>
            <a:off x="4261757" y="489857"/>
            <a:ext cx="3949122" cy="11865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2500"/>
              </a:lnSpc>
              <a:spcBef>
                <a:spcPts val="1000"/>
              </a:spcBef>
              <a:buSzTx/>
              <a:buNone/>
              <a:defRPr sz="2900">
                <a:solidFill>
                  <a:srgbClr val="FEFAC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EFAC9"/>
                </a:solidFill>
              </a:rPr>
              <a:t>Nonno  e   nipote all’opera …</a:t>
            </a:r>
          </a:p>
        </p:txBody>
      </p:sp>
      <p:pic>
        <p:nvPicPr>
          <p:cNvPr id="277" name="image110.jpg" descr="ultime 06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971" y="576942"/>
            <a:ext cx="3358244" cy="475705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111.jpeg" descr="ultime 06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457200"/>
            <a:ext cx="5715000" cy="571500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6781800" y="457199"/>
            <a:ext cx="1981200" cy="2471736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Ancora misure e ritagli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6072197" y="1357297"/>
            <a:ext cx="2624143" cy="3214711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La collaborazione per  tagli  di precisione</a:t>
            </a:r>
          </a:p>
        </p:txBody>
      </p:sp>
      <p:pic>
        <p:nvPicPr>
          <p:cNvPr id="283" name="image112.jpeg" descr="ultime 06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85785" y="1000108"/>
            <a:ext cx="5000661" cy="500066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84" name="image11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114.jpg" descr="ultime 06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3657" y="495301"/>
            <a:ext cx="3978730" cy="397872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4643437" y="457200"/>
            <a:ext cx="4119563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E ora si riveste…</a:t>
            </a:r>
          </a:p>
        </p:txBody>
      </p:sp>
      <p:pic>
        <p:nvPicPr>
          <p:cNvPr id="288" name="image115.jpg" descr="ultime 070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495798" y="1872344"/>
            <a:ext cx="4049487" cy="404948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Ancora  sui muri!???</a:t>
            </a:r>
          </a:p>
        </p:txBody>
      </p:sp>
      <p:pic>
        <p:nvPicPr>
          <p:cNvPr id="291" name="image116.jpeg" descr="ultime 06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457200"/>
            <a:ext cx="5715000" cy="571500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117.jpeg" descr="ultime 07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457200"/>
            <a:ext cx="5715000" cy="571500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757354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ufffffffff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118.jpeg" descr="ultime 07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457200"/>
            <a:ext cx="5715000" cy="571500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6715139" y="2428868"/>
            <a:ext cx="1981201" cy="1066801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Ritaglio  “a cornice”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119.jpeg" descr="ultime 07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457200"/>
            <a:ext cx="5715000" cy="571500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6715139" y="2143116"/>
            <a:ext cx="1981201" cy="1066801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eh … voillà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120.jpeg" descr="ultime 07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457200"/>
            <a:ext cx="5715000" cy="571500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715139" y="2428868"/>
            <a:ext cx="1981201" cy="1066801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Il timpano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15.jpg" descr="CIMG798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1928" y="2777144"/>
            <a:ext cx="3129048" cy="312904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571472" y="1357297"/>
            <a:ext cx="2901913" cy="964278"/>
          </a:xfrm>
          <a:prstGeom prst="rect">
            <a:avLst/>
          </a:prstGeom>
        </p:spPr>
        <p:txBody>
          <a:bodyPr/>
          <a:lstStyle>
            <a:lvl1pPr algn="ctr" defTabSz="594359">
              <a:defRPr sz="2600" spc="-65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600" b="1" spc="-65">
                <a:solidFill>
                  <a:srgbClr val="FEFAC9"/>
                </a:solidFill>
              </a:rPr>
              <a:t>La precisione è tutto</a:t>
            </a:r>
          </a:p>
        </p:txBody>
      </p:sp>
      <p:pic>
        <p:nvPicPr>
          <p:cNvPr id="85" name="image16.jpg" descr="CIMG7988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40230" y="746758"/>
            <a:ext cx="2794464" cy="279446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86" name="image17.jpg" descr="CIMG7989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748251" y="3747658"/>
            <a:ext cx="2669771" cy="266977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121.jpg" descr="20140507_18560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5400000">
            <a:off x="4156376" y="2550541"/>
            <a:ext cx="4694621" cy="300590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3857619" y="457200"/>
            <a:ext cx="4905381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Ecco il risultato!  Perfetto!!</a:t>
            </a:r>
          </a:p>
        </p:txBody>
      </p:sp>
      <p:pic>
        <p:nvPicPr>
          <p:cNvPr id="307" name="image122.jpg" descr="20140507_18554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5400000">
            <a:off x="17931" y="1521763"/>
            <a:ext cx="3779679" cy="271826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623455" y="473825"/>
            <a:ext cx="7640781" cy="1066801"/>
          </a:xfrm>
          <a:prstGeom prst="rect">
            <a:avLst/>
          </a:prstGeom>
        </p:spPr>
        <p:txBody>
          <a:bodyPr/>
          <a:lstStyle>
            <a:lvl1pPr algn="ctr">
              <a:defRPr sz="32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200" b="1" spc="-100">
                <a:solidFill>
                  <a:srgbClr val="FEFAC9"/>
                </a:solidFill>
              </a:rPr>
              <a:t>E …. Ora viene il bello … il tetto!! </a:t>
            </a:r>
          </a:p>
        </p:txBody>
      </p:sp>
      <p:pic>
        <p:nvPicPr>
          <p:cNvPr id="310" name="image123.jpg" descr="CIMG8230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11232" y="1855123"/>
            <a:ext cx="3075710" cy="307570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11" name="image124.jpg" descr="CIMG8234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52208" y="1928553"/>
            <a:ext cx="4116186" cy="411618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125.jpg" descr="CIMG823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2049" y="1762298"/>
            <a:ext cx="3628506" cy="3628505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33946" y="457200"/>
            <a:ext cx="7329055" cy="1066800"/>
          </a:xfrm>
          <a:prstGeom prst="rect">
            <a:avLst/>
          </a:prstGeom>
        </p:spPr>
        <p:txBody>
          <a:bodyPr/>
          <a:lstStyle>
            <a:lvl1pPr>
              <a:defRPr sz="32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200" b="1" spc="-100">
                <a:solidFill>
                  <a:srgbClr val="FEFAC9"/>
                </a:solidFill>
              </a:rPr>
              <a:t>Massima precisione e attenzione</a:t>
            </a:r>
          </a:p>
        </p:txBody>
      </p:sp>
      <p:pic>
        <p:nvPicPr>
          <p:cNvPr id="315" name="image126.jpg" descr="CIMG8236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01341" y="2344189"/>
            <a:ext cx="3667299" cy="366729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127.jpg" descr="CIMG823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6417" y="552105"/>
            <a:ext cx="3807923" cy="380792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4750722" y="5719155"/>
            <a:ext cx="3825241" cy="659477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Rifiniamo  i timpani</a:t>
            </a:r>
          </a:p>
        </p:txBody>
      </p:sp>
      <p:pic>
        <p:nvPicPr>
          <p:cNvPr id="319" name="image128.jpg" descr="CIMG8308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80065" y="1645920"/>
            <a:ext cx="3790605" cy="3790604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20" name="Shape 320"/>
          <p:cNvSpPr/>
          <p:nvPr/>
        </p:nvSpPr>
        <p:spPr>
          <a:xfrm>
            <a:off x="475902" y="4518890"/>
            <a:ext cx="3825242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 b="1" spc="-50">
                <a:solidFill>
                  <a:srgbClr val="FEFAC9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50">
                <a:solidFill>
                  <a:srgbClr val="FEFAC9"/>
                </a:solidFill>
              </a:rPr>
              <a:t>finiamo la struttura …. e …..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129.jpg" descr="CIMG823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2909" y="1357297"/>
            <a:ext cx="2984963" cy="2984962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3929057" y="457200"/>
            <a:ext cx="4833943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Abbelliamo l’architrave</a:t>
            </a:r>
          </a:p>
        </p:txBody>
      </p:sp>
      <p:pic>
        <p:nvPicPr>
          <p:cNvPr id="324" name="image130.jpg" descr="CIMG8240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214810" y="2000239"/>
            <a:ext cx="4124499" cy="412449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age131.jpg" descr="CIMG824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6205" y="910935"/>
            <a:ext cx="2962796" cy="296279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461356" y="4547061"/>
            <a:ext cx="4501342" cy="1066801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E ora una mano di bianco</a:t>
            </a:r>
          </a:p>
        </p:txBody>
      </p:sp>
      <p:pic>
        <p:nvPicPr>
          <p:cNvPr id="328" name="image132.jpg" descr="CIMG824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15789" y="647007"/>
            <a:ext cx="2295699" cy="229570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29" name="image133.jpg" descr="CIMG8243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220391" y="3140825"/>
            <a:ext cx="3259976" cy="325997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4143371" y="457200"/>
            <a:ext cx="4619629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Piccoli  ritocchi  col  gesso</a:t>
            </a:r>
          </a:p>
        </p:txBody>
      </p:sp>
      <p:pic>
        <p:nvPicPr>
          <p:cNvPr id="332" name="image134.jpg" descr="CIMG824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14810" y="1785926"/>
            <a:ext cx="4124499" cy="4124498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33" name="image135.jpg" descr="CIMG8245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7157" y="1214421"/>
            <a:ext cx="3500463" cy="350046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age136.jpg" descr="CIMG8246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8595" y="1928802"/>
            <a:ext cx="3183777" cy="318377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36" name="Shape 336"/>
          <p:cNvSpPr>
            <a:spLocks noGrp="1"/>
          </p:cNvSpPr>
          <p:nvPr>
            <p:ph type="body" idx="1"/>
          </p:nvPr>
        </p:nvSpPr>
        <p:spPr>
          <a:xfrm>
            <a:off x="6781799" y="1600200"/>
            <a:ext cx="1984250" cy="373380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25000"/>
              </a:lnSpc>
              <a:spcBef>
                <a:spcPts val="1000"/>
              </a:spcBef>
              <a:buSzTx/>
              <a:buNone/>
              <a:defRPr sz="1600">
                <a:solidFill>
                  <a:srgbClr val="FEFAC9"/>
                </a:solidFill>
              </a:defRPr>
            </a:pPr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509846" y="490451"/>
            <a:ext cx="8093828" cy="856212"/>
          </a:xfrm>
          <a:prstGeom prst="rect">
            <a:avLst/>
          </a:prstGeom>
        </p:spPr>
        <p:txBody>
          <a:bodyPr/>
          <a:lstStyle>
            <a:lvl1pPr>
              <a:defRPr sz="32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200" b="1" spc="-100">
                <a:solidFill>
                  <a:srgbClr val="FEFAC9"/>
                </a:solidFill>
              </a:rPr>
              <a:t>Tanto la mamme non ci vedono … Ops!!</a:t>
            </a:r>
          </a:p>
        </p:txBody>
      </p:sp>
      <p:pic>
        <p:nvPicPr>
          <p:cNvPr id="338" name="image137.jpeg" descr="CIMG8247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944389" y="1561407"/>
            <a:ext cx="4673139" cy="467314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138.jpg" descr="CIMG829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57421" y="3286123"/>
            <a:ext cx="3360425" cy="3360425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6072197" y="4500569"/>
            <a:ext cx="2357455" cy="1714513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Finitura in idropittura murale</a:t>
            </a:r>
          </a:p>
        </p:txBody>
      </p:sp>
      <p:pic>
        <p:nvPicPr>
          <p:cNvPr id="342" name="image139.jpg" descr="CIMG8299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86380" y="1000108"/>
            <a:ext cx="2993969" cy="299396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43" name="image140.jpg" descr="CIMG830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28595" y="571479"/>
            <a:ext cx="3136230" cy="313623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141.jpg" descr="CIMG830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3736" y="573578"/>
            <a:ext cx="3566160" cy="356616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46" name="Shape 346"/>
          <p:cNvSpPr>
            <a:spLocks noGrp="1"/>
          </p:cNvSpPr>
          <p:nvPr>
            <p:ph type="body" idx="1"/>
          </p:nvPr>
        </p:nvSpPr>
        <p:spPr>
          <a:xfrm>
            <a:off x="6781799" y="1600200"/>
            <a:ext cx="1984250" cy="373380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25000"/>
              </a:lnSpc>
              <a:spcBef>
                <a:spcPts val="1000"/>
              </a:spcBef>
              <a:buSzTx/>
              <a:buNone/>
              <a:defRPr sz="1600">
                <a:solidFill>
                  <a:srgbClr val="FEFAC9"/>
                </a:solidFill>
              </a:defRPr>
            </a:pPr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191000" cy="1066800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Ora  occupiamoci dell’esterno …</a:t>
            </a:r>
          </a:p>
        </p:txBody>
      </p:sp>
      <p:pic>
        <p:nvPicPr>
          <p:cNvPr id="348" name="image142.jpg" descr="CIMG8303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89614" y="1711036"/>
            <a:ext cx="4290753" cy="429075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89" name="image18.jpg" descr="CIMG799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0573" y="4085706"/>
            <a:ext cx="2315096" cy="231509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90" name="image19.jpg" descr="CIMG7993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01095" y="813262"/>
            <a:ext cx="3979026" cy="4923430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91" name="image20.jpg" descr="CIMG7990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658387" y="1338347"/>
            <a:ext cx="2623360" cy="2623360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92" name="Shape 92"/>
          <p:cNvSpPr/>
          <p:nvPr/>
        </p:nvSpPr>
        <p:spPr>
          <a:xfrm>
            <a:off x="486293" y="500042"/>
            <a:ext cx="2942699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Misure di base 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857223" y="457200"/>
            <a:ext cx="7905778" cy="900097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La prima decorazione …</a:t>
            </a:r>
          </a:p>
        </p:txBody>
      </p:sp>
      <p:pic>
        <p:nvPicPr>
          <p:cNvPr id="351" name="image143.jpg" descr="CIMG8306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27267" y="1447962"/>
            <a:ext cx="3952703" cy="4546899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52" name="image144.jpg" descr="CIMG8307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44978" y="1877292"/>
            <a:ext cx="3509357" cy="350935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145.jpg" descr="CIMG830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7109" y="1895992"/>
            <a:ext cx="2942016" cy="2942016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xfrm>
            <a:off x="642910" y="457200"/>
            <a:ext cx="8120089" cy="900097"/>
          </a:xfrm>
          <a:prstGeom prst="rect">
            <a:avLst/>
          </a:prstGeom>
        </p:spPr>
        <p:txBody>
          <a:bodyPr/>
          <a:lstStyle>
            <a:lvl1pPr>
              <a:defRPr sz="28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800" b="1" spc="-100">
                <a:solidFill>
                  <a:srgbClr val="FEFAC9"/>
                </a:solidFill>
              </a:rPr>
              <a:t>Altre  decorazioni …</a:t>
            </a:r>
          </a:p>
        </p:txBody>
      </p:sp>
      <p:pic>
        <p:nvPicPr>
          <p:cNvPr id="356" name="image146.jpg" descr="CIMG8309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43371" y="1500174"/>
            <a:ext cx="4077393" cy="4721629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147.jpeg" descr="CIMG831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3900" y="457200"/>
            <a:ext cx="5715000" cy="5715000"/>
          </a:xfrm>
          <a:prstGeom prst="rect">
            <a:avLst/>
          </a:prstGeom>
          <a:ln w="228600" cap="sq">
            <a:solidFill/>
            <a:miter/>
          </a:ln>
        </p:spPr>
      </p:pic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6781800" y="457199"/>
            <a:ext cx="1981200" cy="3328991"/>
          </a:xfrm>
          <a:prstGeom prst="rect">
            <a:avLst/>
          </a:prstGeom>
        </p:spPr>
        <p:txBody>
          <a:bodyPr/>
          <a:lstStyle>
            <a:lvl1pPr>
              <a:defRPr sz="25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500" b="1" spc="-100">
                <a:solidFill>
                  <a:srgbClr val="FEFAC9"/>
                </a:solidFill>
              </a:rPr>
              <a:t>La struttura del  tetto dell’esperto, un  lavoro magnifico …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00100" y="1142983"/>
            <a:ext cx="6786610" cy="2286018"/>
          </a:xfrm>
          <a:prstGeom prst="rect">
            <a:avLst/>
          </a:prstGeom>
        </p:spPr>
        <p:txBody>
          <a:bodyPr/>
          <a:lstStyle>
            <a:lvl1pPr algn="ctr">
              <a:defRPr sz="4000" spc="-100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4000" b="1" spc="-100">
                <a:solidFill>
                  <a:srgbClr val="FEFAC9"/>
                </a:solidFill>
              </a:rPr>
              <a:t>Gli  ultimi  ritocchi  e …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age148.jpeg" descr="C:\Users\primaria\Desktop\CIMG837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7583" y="620687"/>
            <a:ext cx="7475175" cy="5606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149.jpeg" descr="CIMG8350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9096" y="642917"/>
            <a:ext cx="7524804" cy="5643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150.jpeg" descr="CIMG835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4348" y="642917"/>
            <a:ext cx="7472386" cy="5604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151.jpeg" descr="CIMG8353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152.jpg" descr="CIMG8357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8595" y="1857363"/>
            <a:ext cx="4643472" cy="4429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153.jpg" descr="CIMG8355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86380" y="571479"/>
            <a:ext cx="3411854" cy="3214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154.jpeg" descr="CIMG835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21.jpg" descr="CIMG7994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0238" y="2535382"/>
            <a:ext cx="3749041" cy="3749041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42909" y="785793"/>
            <a:ext cx="7643554" cy="1041863"/>
          </a:xfrm>
          <a:prstGeom prst="rect">
            <a:avLst/>
          </a:prstGeom>
        </p:spPr>
        <p:txBody>
          <a:bodyPr/>
          <a:lstStyle>
            <a:lvl1pPr defTabSz="813816">
              <a:defRPr sz="3559" spc="-89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559" b="1" spc="-89">
                <a:solidFill>
                  <a:srgbClr val="FEFAC9"/>
                </a:solidFill>
              </a:rPr>
              <a:t>…Intanto  noi ci occupiamo della colla</a:t>
            </a:r>
          </a:p>
        </p:txBody>
      </p:sp>
      <p:pic>
        <p:nvPicPr>
          <p:cNvPr id="96" name="image22.jpg" descr="CIMG7995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79568" y="2475807"/>
            <a:ext cx="3625736" cy="3625735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image155.jpeg" descr="CIMG835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156.jpeg" descr="CIMG836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157.jpeg" descr="CIMG8360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image158.jpeg" descr="CIMG8365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image159.jpeg" descr="CIMG836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160.jpg" descr="20140625_093229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928794" y="357165"/>
            <a:ext cx="4500577" cy="600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image161.jpg" descr="CIMG8368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8595" y="1000108"/>
            <a:ext cx="8128001" cy="4548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162.jpg" descr="CIMG8370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0034" y="857231"/>
            <a:ext cx="8128001" cy="4762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23.jpg" descr="CIMG7996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9703" y="2535383"/>
            <a:ext cx="3832168" cy="3832167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285720" y="857231"/>
            <a:ext cx="4336473" cy="1066801"/>
          </a:xfrm>
          <a:prstGeom prst="rect">
            <a:avLst/>
          </a:prstGeom>
        </p:spPr>
        <p:txBody>
          <a:bodyPr/>
          <a:lstStyle>
            <a:lvl1pPr defTabSz="850391">
              <a:defRPr sz="2976" spc="-93"/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2976" b="1" spc="-93">
                <a:solidFill>
                  <a:srgbClr val="FEFAC9"/>
                </a:solidFill>
              </a:rPr>
              <a:t>Avete controllato le dimensioni?...</a:t>
            </a:r>
          </a:p>
        </p:txBody>
      </p:sp>
      <p:pic>
        <p:nvPicPr>
          <p:cNvPr id="100" name="image24.jpg" descr="CIMG7997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567842" y="613754"/>
            <a:ext cx="4074622" cy="4074623"/>
          </a:xfrm>
          <a:prstGeom prst="rect">
            <a:avLst/>
          </a:prstGeom>
          <a:ln w="38100" cap="sq">
            <a:solidFill/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01" name="Shape 101"/>
          <p:cNvSpPr/>
          <p:nvPr/>
        </p:nvSpPr>
        <p:spPr>
          <a:xfrm>
            <a:off x="4441075" y="4865716"/>
            <a:ext cx="4336473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3500" b="1" spc="-100">
                <a:solidFill>
                  <a:srgbClr val="FEFAC9"/>
                </a:solidFill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r>
              <a:rPr sz="3500" b="1" spc="-100">
                <a:solidFill>
                  <a:srgbClr val="FEFAC9"/>
                </a:solidFill>
              </a:rPr>
              <a:t>…largo, faccio io ...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rgbClr val="A5B592"/>
          </a:solidFill>
          <a:prstDash val="solid"/>
          <a:bevel/>
        </a:ln>
        <a:effectLst>
          <a:outerShdw blurRad="889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5B592"/>
          </a:solidFill>
          <a:prstDash val="solid"/>
          <a:bevel/>
        </a:ln>
        <a:effectLst>
          <a:outerShdw blurRad="889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rgbClr val="A5B592"/>
          </a:solidFill>
          <a:prstDash val="solid"/>
          <a:bevel/>
        </a:ln>
        <a:effectLst>
          <a:outerShdw blurRad="889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5B592"/>
          </a:solidFill>
          <a:prstDash val="solid"/>
          <a:bevel/>
        </a:ln>
        <a:effectLst>
          <a:outerShdw blurRad="889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Presentazione su schermo (4:3)</PresentationFormat>
  <Paragraphs>85</Paragraphs>
  <Slides>87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87</vt:i4>
      </vt:variant>
    </vt:vector>
  </HeadingPairs>
  <TitlesOfParts>
    <vt:vector size="88" baseType="lpstr">
      <vt:lpstr>Default</vt:lpstr>
      <vt:lpstr>La classe 5B presenta il Tempio di Apollo</vt:lpstr>
      <vt:lpstr>Localizzazione: regione Sicilia – località Ortigia </vt:lpstr>
      <vt:lpstr>Un po’ di storia …</vt:lpstr>
      <vt:lpstr>Nozioni architettoniche</vt:lpstr>
      <vt:lpstr>Impostazione del basamento</vt:lpstr>
      <vt:lpstr>La precisione è tutto</vt:lpstr>
      <vt:lpstr>Diapositiva 7</vt:lpstr>
      <vt:lpstr>…Intanto  noi ci occupiamo della colla</vt:lpstr>
      <vt:lpstr>Avete controllato le dimensioni?...</vt:lpstr>
      <vt:lpstr>Tracciamo il contorno  e stendiamo la colla sulla base d’appoggio</vt:lpstr>
      <vt:lpstr>Primo  e  secondo  fondo</vt:lpstr>
      <vt:lpstr>L’ultima  parte … e il basamento è pronto</vt:lpstr>
      <vt:lpstr>Progettiamo i capitelli</vt:lpstr>
      <vt:lpstr>Diapositiva 14</vt:lpstr>
      <vt:lpstr>Circa  90  pezzi per realizzare  i  capitelli  </vt:lpstr>
      <vt:lpstr>Diapositiva 16</vt:lpstr>
      <vt:lpstr>Diapositiva 17</vt:lpstr>
      <vt:lpstr>Ma quante sono …..</vt:lpstr>
      <vt:lpstr>Rivestiamo le colonne con scottex e colla</vt:lpstr>
      <vt:lpstr>Diapositiva 20</vt:lpstr>
      <vt:lpstr>Diapositiva 21</vt:lpstr>
      <vt:lpstr>Tre  colonne ciascuno  ….</vt:lpstr>
      <vt:lpstr>Diapositiva 23</vt:lpstr>
      <vt:lpstr>Per questo lavoro è richiesta molta pazienza  e … gli stessi pantaloni</vt:lpstr>
      <vt:lpstr>Ancora  colonne ….</vt:lpstr>
      <vt:lpstr>Rivestimento delle  pareti del tempio  e  posa del pavimento</vt:lpstr>
      <vt:lpstr>In due si fa prima</vt:lpstr>
      <vt:lpstr>Diapositiva 28</vt:lpstr>
      <vt:lpstr>Perfetto, bravi!!!!</vt:lpstr>
      <vt:lpstr>Le ultime colonne!!  e le pareti interne</vt:lpstr>
      <vt:lpstr>Diapositiva 31</vt:lpstr>
      <vt:lpstr>Diapositiva 32</vt:lpstr>
      <vt:lpstr>Diapositiva 33</vt:lpstr>
      <vt:lpstr>Diapositiva 34</vt:lpstr>
      <vt:lpstr>Meglio una mano di gesso alle colonne</vt:lpstr>
      <vt:lpstr>A ciascuno il suo</vt:lpstr>
      <vt:lpstr>Diapositiva 37</vt:lpstr>
      <vt:lpstr>Diapositiva 38</vt:lpstr>
      <vt:lpstr>Diapositiva 39</vt:lpstr>
      <vt:lpstr>Diapositiva 40</vt:lpstr>
      <vt:lpstr>Ma quanti ...</vt:lpstr>
      <vt:lpstr>Quasi finito</vt:lpstr>
      <vt:lpstr>Costruiamo la rampa d’accesso</vt:lpstr>
      <vt:lpstr>Diapositiva 44</vt:lpstr>
      <vt:lpstr>Diapositiva 45</vt:lpstr>
      <vt:lpstr>Un altro sguardo  a sito  archeologico ad Ortigia</vt:lpstr>
      <vt:lpstr>Ritocchi…  di  idropittura bianca</vt:lpstr>
      <vt:lpstr>Aggiungiamo del pietrisco …</vt:lpstr>
      <vt:lpstr>Ritagli di precisione</vt:lpstr>
      <vt:lpstr>La supervisione  …</vt:lpstr>
      <vt:lpstr>Diapositiva 51</vt:lpstr>
      <vt:lpstr>Ancora misure e ritagli</vt:lpstr>
      <vt:lpstr>La collaborazione per  tagli  di precisione</vt:lpstr>
      <vt:lpstr>E ora si riveste…</vt:lpstr>
      <vt:lpstr>Ancora  sui muri!???</vt:lpstr>
      <vt:lpstr>ufffffffff</vt:lpstr>
      <vt:lpstr>Ritaglio  “a cornice”</vt:lpstr>
      <vt:lpstr>eh … voillà</vt:lpstr>
      <vt:lpstr>Il timpano</vt:lpstr>
      <vt:lpstr>Ecco il risultato!  Perfetto!!</vt:lpstr>
      <vt:lpstr>E …. Ora viene il bello … il tetto!! </vt:lpstr>
      <vt:lpstr>Massima precisione e attenzione</vt:lpstr>
      <vt:lpstr>Rifiniamo  i timpani</vt:lpstr>
      <vt:lpstr>Abbelliamo l’architrave</vt:lpstr>
      <vt:lpstr>E ora una mano di bianco</vt:lpstr>
      <vt:lpstr>Piccoli  ritocchi  col  gesso</vt:lpstr>
      <vt:lpstr>Tanto la mamme non ci vedono … Ops!!</vt:lpstr>
      <vt:lpstr>Finitura in idropittura murale</vt:lpstr>
      <vt:lpstr>Ora  occupiamoci dell’esterno …</vt:lpstr>
      <vt:lpstr>La prima decorazione …</vt:lpstr>
      <vt:lpstr>Altre  decorazioni …</vt:lpstr>
      <vt:lpstr>La struttura del  tetto dell’esperto, un  lavoro magnifico …</vt:lpstr>
      <vt:lpstr>Gli  ultimi  ritocchi  e …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classe 5B presenta il Tempio di Apollo</dc:title>
  <dc:creator>Barbara</dc:creator>
  <cp:lastModifiedBy>Barbara</cp:lastModifiedBy>
  <cp:revision>1</cp:revision>
  <dcterms:modified xsi:type="dcterms:W3CDTF">2014-07-10T15:41:26Z</dcterms:modified>
</cp:coreProperties>
</file>