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71" r:id="rId8"/>
  </p:sldMasterIdLst>
  <p:notesMasterIdLst>
    <p:notesMasterId r:id="rId59"/>
  </p:notesMasterIdLst>
  <p:sldIdLst>
    <p:sldId id="256" r:id="rId9"/>
    <p:sldId id="681" r:id="rId10"/>
    <p:sldId id="678" r:id="rId11"/>
    <p:sldId id="650" r:id="rId12"/>
    <p:sldId id="651" r:id="rId13"/>
    <p:sldId id="703" r:id="rId14"/>
    <p:sldId id="704" r:id="rId15"/>
    <p:sldId id="699" r:id="rId16"/>
    <p:sldId id="700" r:id="rId17"/>
    <p:sldId id="711" r:id="rId18"/>
    <p:sldId id="701" r:id="rId19"/>
    <p:sldId id="685" r:id="rId20"/>
    <p:sldId id="689" r:id="rId21"/>
    <p:sldId id="687" r:id="rId22"/>
    <p:sldId id="712" r:id="rId23"/>
    <p:sldId id="656" r:id="rId24"/>
    <p:sldId id="657" r:id="rId25"/>
    <p:sldId id="637" r:id="rId26"/>
    <p:sldId id="658" r:id="rId27"/>
    <p:sldId id="639" r:id="rId28"/>
    <p:sldId id="708" r:id="rId29"/>
    <p:sldId id="691" r:id="rId30"/>
    <p:sldId id="659" r:id="rId31"/>
    <p:sldId id="670" r:id="rId32"/>
    <p:sldId id="638" r:id="rId33"/>
    <p:sldId id="692" r:id="rId34"/>
    <p:sldId id="693" r:id="rId35"/>
    <p:sldId id="641" r:id="rId36"/>
    <p:sldId id="642" r:id="rId37"/>
    <p:sldId id="662" r:id="rId38"/>
    <p:sldId id="663" r:id="rId39"/>
    <p:sldId id="644" r:id="rId40"/>
    <p:sldId id="645" r:id="rId41"/>
    <p:sldId id="675" r:id="rId42"/>
    <p:sldId id="676" r:id="rId43"/>
    <p:sldId id="696" r:id="rId44"/>
    <p:sldId id="677" r:id="rId45"/>
    <p:sldId id="664" r:id="rId46"/>
    <p:sldId id="710" r:id="rId47"/>
    <p:sldId id="709" r:id="rId48"/>
    <p:sldId id="665" r:id="rId49"/>
    <p:sldId id="666" r:id="rId50"/>
    <p:sldId id="674" r:id="rId51"/>
    <p:sldId id="688" r:id="rId52"/>
    <p:sldId id="673" r:id="rId53"/>
    <p:sldId id="667" r:id="rId54"/>
    <p:sldId id="668" r:id="rId55"/>
    <p:sldId id="669" r:id="rId56"/>
    <p:sldId id="694" r:id="rId57"/>
    <p:sldId id="67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VISATI Francesco" initials="AF" lastIdx="20" clrIdx="0"/>
  <p:cmAuthor id="1" name="MARCONI Gabriele" initials="MG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3D7"/>
    <a:srgbClr val="FF8181"/>
    <a:srgbClr val="B8E6F2"/>
    <a:srgbClr val="CC0000"/>
    <a:srgbClr val="FF9B9B"/>
    <a:srgbClr val="FFC1C1"/>
    <a:srgbClr val="C7EBF5"/>
    <a:srgbClr val="EEF9FC"/>
    <a:srgbClr val="C359D5"/>
    <a:srgbClr val="C97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87034" autoAdjust="0"/>
  </p:normalViewPr>
  <p:slideViewPr>
    <p:cSldViewPr>
      <p:cViewPr>
        <p:scale>
          <a:sx n="60" d="100"/>
          <a:sy n="60" d="100"/>
        </p:scale>
        <p:origin x="-15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7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2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19553805774281E-2"/>
          <c:y val="0.17631372413247537"/>
          <c:w val="0.91769258530183728"/>
          <c:h val="0.645705669352613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Titolo di studi terziario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Italy</c:v>
                </c:pt>
                <c:pt idx="1">
                  <c:v>Denmark</c:v>
                </c:pt>
                <c:pt idx="2">
                  <c:v>United States</c:v>
                </c:pt>
                <c:pt idx="3">
                  <c:v>Spain</c:v>
                </c:pt>
                <c:pt idx="4">
                  <c:v>Germany</c:v>
                </c:pt>
                <c:pt idx="5">
                  <c:v>OECD average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34.498484680935</c:v>
                </c:pt>
                <c:pt idx="1">
                  <c:v>62.354659875288</c:v>
                </c:pt>
                <c:pt idx="2">
                  <c:v>53.795377939422004</c:v>
                </c:pt>
                <c:pt idx="3">
                  <c:v>52.402200563676999</c:v>
                </c:pt>
                <c:pt idx="4">
                  <c:v>36.214323789581002</c:v>
                </c:pt>
                <c:pt idx="5">
                  <c:v>49.621668109953816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Di cui: Laurea di II Livello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Italy</c:v>
                </c:pt>
                <c:pt idx="1">
                  <c:v>Denmark</c:v>
                </c:pt>
                <c:pt idx="2">
                  <c:v>United States</c:v>
                </c:pt>
                <c:pt idx="3">
                  <c:v>Spain</c:v>
                </c:pt>
                <c:pt idx="4">
                  <c:v>Germany</c:v>
                </c:pt>
                <c:pt idx="5">
                  <c:v>OECD average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19.667506519644999</c:v>
                </c:pt>
                <c:pt idx="1">
                  <c:v>25.664272962675</c:v>
                </c:pt>
                <c:pt idx="2">
                  <c:v>20.246395478755002</c:v>
                </c:pt>
                <c:pt idx="3">
                  <c:v>22.463291126196001</c:v>
                </c:pt>
                <c:pt idx="4">
                  <c:v>16.304889387347</c:v>
                </c:pt>
                <c:pt idx="5">
                  <c:v>17.11956407566533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6096"/>
        <c:axId val="6597632"/>
      </c:barChart>
      <c:catAx>
        <c:axId val="659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597632"/>
        <c:crosses val="autoZero"/>
        <c:auto val="1"/>
        <c:lblAlgn val="ctr"/>
        <c:lblOffset val="100"/>
        <c:noMultiLvlLbl val="0"/>
      </c:catAx>
      <c:valAx>
        <c:axId val="659763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659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012139107611548E-2"/>
          <c:y val="1.5872118055772221E-2"/>
          <c:w val="0.8905850831146106"/>
          <c:h val="0.11453158712927668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78663797421237E-2"/>
          <c:y val="0.20344410762719023"/>
          <c:w val="0.90420021688958507"/>
          <c:h val="0.51350351468283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level of need for ICT professional development </c:v>
                </c:pt>
              </c:strCache>
            </c:strRef>
          </c:tx>
          <c:spPr>
            <a:solidFill>
              <a:srgbClr val="27B3D7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B8E6F2"/>
              </a:solidFill>
              <a:ln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B8E6F2"/>
              </a:solidFill>
              <a:ln>
                <a:noFill/>
              </a:ln>
            </c:spPr>
          </c:dPt>
          <c:cat>
            <c:strRef>
              <c:f>Sheet1!$A$2:$A$38</c:f>
              <c:strCache>
                <c:ptCount val="37"/>
                <c:pt idx="0">
                  <c:v>Malaysia</c:v>
                </c:pt>
                <c:pt idx="1">
                  <c:v>Italy</c:v>
                </c:pt>
                <c:pt idx="2">
                  <c:v>Georgia</c:v>
                </c:pt>
                <c:pt idx="3">
                  <c:v>Iceland</c:v>
                </c:pt>
                <c:pt idx="4">
                  <c:v>Brazil</c:v>
                </c:pt>
                <c:pt idx="5">
                  <c:v>Japan</c:v>
                </c:pt>
                <c:pt idx="6">
                  <c:v>Sweden</c:v>
                </c:pt>
                <c:pt idx="7">
                  <c:v>France</c:v>
                </c:pt>
                <c:pt idx="8">
                  <c:v>Korea</c:v>
                </c:pt>
                <c:pt idx="9">
                  <c:v>Israel</c:v>
                </c:pt>
                <c:pt idx="10">
                  <c:v>Estonia</c:v>
                </c:pt>
                <c:pt idx="11">
                  <c:v>Mexico</c:v>
                </c:pt>
                <c:pt idx="12">
                  <c:v>Bulgaria</c:v>
                </c:pt>
                <c:pt idx="13">
                  <c:v>Croatia</c:v>
                </c:pt>
                <c:pt idx="14">
                  <c:v>Serbia</c:v>
                </c:pt>
                <c:pt idx="15">
                  <c:v>Latvia</c:v>
                </c:pt>
                <c:pt idx="16">
                  <c:v>Denmark</c:v>
                </c:pt>
                <c:pt idx="17">
                  <c:v>Slovak Republic</c:v>
                </c:pt>
                <c:pt idx="18">
                  <c:v>Romania</c:v>
                </c:pt>
                <c:pt idx="19">
                  <c:v>OECD average</c:v>
                </c:pt>
                <c:pt idx="20">
                  <c:v>Norway</c:v>
                </c:pt>
                <c:pt idx="21">
                  <c:v>Finland</c:v>
                </c:pt>
                <c:pt idx="22">
                  <c:v>Russian Federation</c:v>
                </c:pt>
                <c:pt idx="23">
                  <c:v>New-Zealand</c:v>
                </c:pt>
                <c:pt idx="24">
                  <c:v>Netherlands</c:v>
                </c:pt>
                <c:pt idx="25">
                  <c:v>Czech Republic</c:v>
                </c:pt>
                <c:pt idx="26">
                  <c:v>Spain</c:v>
                </c:pt>
                <c:pt idx="27">
                  <c:v>Australia</c:v>
                </c:pt>
                <c:pt idx="28">
                  <c:v>Chile</c:v>
                </c:pt>
                <c:pt idx="29">
                  <c:v>Cyprus2,3</c:v>
                </c:pt>
                <c:pt idx="30">
                  <c:v>Singapore</c:v>
                </c:pt>
                <c:pt idx="31">
                  <c:v>Poland</c:v>
                </c:pt>
                <c:pt idx="32">
                  <c:v>Belgium (Flanders)</c:v>
                </c:pt>
                <c:pt idx="33">
                  <c:v>Abu Dhabi (UAE)</c:v>
                </c:pt>
                <c:pt idx="34">
                  <c:v>Portugal</c:v>
                </c:pt>
                <c:pt idx="35">
                  <c:v>United States</c:v>
                </c:pt>
                <c:pt idx="36">
                  <c:v>England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37.637164542222273</c:v>
                </c:pt>
                <c:pt idx="1">
                  <c:v>35.882038586703061</c:v>
                </c:pt>
                <c:pt idx="2">
                  <c:v>31.179466893080804</c:v>
                </c:pt>
                <c:pt idx="3">
                  <c:v>28.583180084290742</c:v>
                </c:pt>
                <c:pt idx="4">
                  <c:v>27.472951109298954</c:v>
                </c:pt>
                <c:pt idx="5">
                  <c:v>25.855888238499759</c:v>
                </c:pt>
                <c:pt idx="6">
                  <c:v>25.489617358007855</c:v>
                </c:pt>
                <c:pt idx="7">
                  <c:v>25.08107712292685</c:v>
                </c:pt>
                <c:pt idx="8">
                  <c:v>24.946032279643411</c:v>
                </c:pt>
                <c:pt idx="9">
                  <c:v>24.451289785973049</c:v>
                </c:pt>
                <c:pt idx="10">
                  <c:v>24.116830962683238</c:v>
                </c:pt>
                <c:pt idx="11">
                  <c:v>20.953714075571316</c:v>
                </c:pt>
                <c:pt idx="12">
                  <c:v>20.282489468601078</c:v>
                </c:pt>
                <c:pt idx="13">
                  <c:v>19.734932525794829</c:v>
                </c:pt>
                <c:pt idx="14">
                  <c:v>19.549330563044158</c:v>
                </c:pt>
                <c:pt idx="15">
                  <c:v>19.405727156338809</c:v>
                </c:pt>
                <c:pt idx="16">
                  <c:v>18.695034626135527</c:v>
                </c:pt>
                <c:pt idx="17">
                  <c:v>18.640676112519387</c:v>
                </c:pt>
                <c:pt idx="18">
                  <c:v>18.628777060468991</c:v>
                </c:pt>
                <c:pt idx="19">
                  <c:v>18.363645264807435</c:v>
                </c:pt>
                <c:pt idx="20">
                  <c:v>18.341516954376331</c:v>
                </c:pt>
                <c:pt idx="21">
                  <c:v>17.459056135714558</c:v>
                </c:pt>
                <c:pt idx="22">
                  <c:v>17.392352696763723</c:v>
                </c:pt>
                <c:pt idx="23">
                  <c:v>15.831189435769351</c:v>
                </c:pt>
                <c:pt idx="24">
                  <c:v>14.897929961134674</c:v>
                </c:pt>
                <c:pt idx="25">
                  <c:v>14.754121522545255</c:v>
                </c:pt>
                <c:pt idx="26">
                  <c:v>14.081465075308893</c:v>
                </c:pt>
                <c:pt idx="27">
                  <c:v>13.642165541210053</c:v>
                </c:pt>
                <c:pt idx="28">
                  <c:v>12.778382548969343</c:v>
                </c:pt>
                <c:pt idx="29">
                  <c:v>12.509398257650576</c:v>
                </c:pt>
                <c:pt idx="30">
                  <c:v>11.813666875645481</c:v>
                </c:pt>
                <c:pt idx="31">
                  <c:v>10.648618525039691</c:v>
                </c:pt>
                <c:pt idx="32">
                  <c:v>10.53472444827996</c:v>
                </c:pt>
                <c:pt idx="33">
                  <c:v>9.4746325114140166</c:v>
                </c:pt>
                <c:pt idx="34">
                  <c:v>9.2480132841266744</c:v>
                </c:pt>
                <c:pt idx="35">
                  <c:v>8.136157481027146</c:v>
                </c:pt>
                <c:pt idx="36">
                  <c:v>7.6787662089222986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55680"/>
        <c:axId val="147257600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Participation in ICT professional development in the past 12 months  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7"/>
            <c:spPr>
              <a:solidFill>
                <a:srgbClr val="FFFF00"/>
              </a:solidFill>
            </c:spPr>
          </c:marker>
          <c:cat>
            <c:strRef>
              <c:f>Sheet1!$A$2:$A$38</c:f>
              <c:strCache>
                <c:ptCount val="37"/>
                <c:pt idx="0">
                  <c:v>Malaysia</c:v>
                </c:pt>
                <c:pt idx="1">
                  <c:v>Italy</c:v>
                </c:pt>
                <c:pt idx="2">
                  <c:v>Georgia</c:v>
                </c:pt>
                <c:pt idx="3">
                  <c:v>Iceland</c:v>
                </c:pt>
                <c:pt idx="4">
                  <c:v>Brazil</c:v>
                </c:pt>
                <c:pt idx="5">
                  <c:v>Japan</c:v>
                </c:pt>
                <c:pt idx="6">
                  <c:v>Sweden</c:v>
                </c:pt>
                <c:pt idx="7">
                  <c:v>France</c:v>
                </c:pt>
                <c:pt idx="8">
                  <c:v>Korea</c:v>
                </c:pt>
                <c:pt idx="9">
                  <c:v>Israel</c:v>
                </c:pt>
                <c:pt idx="10">
                  <c:v>Estonia</c:v>
                </c:pt>
                <c:pt idx="11">
                  <c:v>Mexico</c:v>
                </c:pt>
                <c:pt idx="12">
                  <c:v>Bulgaria</c:v>
                </c:pt>
                <c:pt idx="13">
                  <c:v>Croatia</c:v>
                </c:pt>
                <c:pt idx="14">
                  <c:v>Serbia</c:v>
                </c:pt>
                <c:pt idx="15">
                  <c:v>Latvia</c:v>
                </c:pt>
                <c:pt idx="16">
                  <c:v>Denmark</c:v>
                </c:pt>
                <c:pt idx="17">
                  <c:v>Slovak Republic</c:v>
                </c:pt>
                <c:pt idx="18">
                  <c:v>Romania</c:v>
                </c:pt>
                <c:pt idx="19">
                  <c:v>OECD average</c:v>
                </c:pt>
                <c:pt idx="20">
                  <c:v>Norway</c:v>
                </c:pt>
                <c:pt idx="21">
                  <c:v>Finland</c:v>
                </c:pt>
                <c:pt idx="22">
                  <c:v>Russian Federation</c:v>
                </c:pt>
                <c:pt idx="23">
                  <c:v>New-Zealand</c:v>
                </c:pt>
                <c:pt idx="24">
                  <c:v>Netherlands</c:v>
                </c:pt>
                <c:pt idx="25">
                  <c:v>Czech Republic</c:v>
                </c:pt>
                <c:pt idx="26">
                  <c:v>Spain</c:v>
                </c:pt>
                <c:pt idx="27">
                  <c:v>Australia</c:v>
                </c:pt>
                <c:pt idx="28">
                  <c:v>Chile</c:v>
                </c:pt>
                <c:pt idx="29">
                  <c:v>Cyprus2,3</c:v>
                </c:pt>
                <c:pt idx="30">
                  <c:v>Singapore</c:v>
                </c:pt>
                <c:pt idx="31">
                  <c:v>Poland</c:v>
                </c:pt>
                <c:pt idx="32">
                  <c:v>Belgium (Flanders)</c:v>
                </c:pt>
                <c:pt idx="33">
                  <c:v>Abu Dhabi (UAE)</c:v>
                </c:pt>
                <c:pt idx="34">
                  <c:v>Portugal</c:v>
                </c:pt>
                <c:pt idx="35">
                  <c:v>United States</c:v>
                </c:pt>
                <c:pt idx="36">
                  <c:v>England</c:v>
                </c:pt>
              </c:strCache>
            </c:strRef>
          </c:cat>
          <c:val>
            <c:numRef>
              <c:f>Sheet1!$D$2:$D$38</c:f>
              <c:numCache>
                <c:formatCode>General</c:formatCode>
                <c:ptCount val="37"/>
                <c:pt idx="0">
                  <c:v>70.76189677863708</c:v>
                </c:pt>
                <c:pt idx="1">
                  <c:v>53.205867653079174</c:v>
                </c:pt>
                <c:pt idx="2">
                  <c:v>57.6830552631085</c:v>
                </c:pt>
                <c:pt idx="3">
                  <c:v>43.897419047507363</c:v>
                </c:pt>
                <c:pt idx="4">
                  <c:v>45.696727271668117</c:v>
                </c:pt>
                <c:pt idx="5">
                  <c:v>36.000340432347564</c:v>
                </c:pt>
                <c:pt idx="6">
                  <c:v>46.803277416415561</c:v>
                </c:pt>
                <c:pt idx="7">
                  <c:v>39.764746069457971</c:v>
                </c:pt>
                <c:pt idx="8">
                  <c:v>54.137780506064296</c:v>
                </c:pt>
                <c:pt idx="9">
                  <c:v>60.232859648750036</c:v>
                </c:pt>
                <c:pt idx="10">
                  <c:v>63.265770822384667</c:v>
                </c:pt>
                <c:pt idx="11">
                  <c:v>72.620217248224819</c:v>
                </c:pt>
                <c:pt idx="12">
                  <c:v>55.569239744764062</c:v>
                </c:pt>
                <c:pt idx="13">
                  <c:v>58.176206331955349</c:v>
                </c:pt>
                <c:pt idx="14">
                  <c:v>46.177681505296874</c:v>
                </c:pt>
                <c:pt idx="15">
                  <c:v>72.076629499718209</c:v>
                </c:pt>
                <c:pt idx="16">
                  <c:v>48.730051685679562</c:v>
                </c:pt>
                <c:pt idx="17">
                  <c:v>60.387177486000475</c:v>
                </c:pt>
                <c:pt idx="18">
                  <c:v>60.484672755617005</c:v>
                </c:pt>
                <c:pt idx="19">
                  <c:v>51.913159358431038</c:v>
                </c:pt>
                <c:pt idx="20">
                  <c:v>32.755883550474032</c:v>
                </c:pt>
                <c:pt idx="21">
                  <c:v>47.623761010707291</c:v>
                </c:pt>
                <c:pt idx="22">
                  <c:v>81.069360285803697</c:v>
                </c:pt>
                <c:pt idx="23">
                  <c:v>67.424605108895193</c:v>
                </c:pt>
                <c:pt idx="24">
                  <c:v>48.120886758176255</c:v>
                </c:pt>
                <c:pt idx="25">
                  <c:v>53.384982715029786</c:v>
                </c:pt>
                <c:pt idx="26">
                  <c:v>68.21771367876579</c:v>
                </c:pt>
                <c:pt idx="27">
                  <c:v>71.672996311402031</c:v>
                </c:pt>
                <c:pt idx="28">
                  <c:v>51.357692044917336</c:v>
                </c:pt>
                <c:pt idx="29">
                  <c:v>53.845217211476047</c:v>
                </c:pt>
                <c:pt idx="30">
                  <c:v>67.908586416694035</c:v>
                </c:pt>
                <c:pt idx="31">
                  <c:v>51.509339756712322</c:v>
                </c:pt>
                <c:pt idx="32">
                  <c:v>37.228274468699624</c:v>
                </c:pt>
                <c:pt idx="33">
                  <c:v>76.528021616114657</c:v>
                </c:pt>
                <c:pt idx="34">
                  <c:v>49.141068156567549</c:v>
                </c:pt>
                <c:pt idx="35">
                  <c:v>49.489258818205769</c:v>
                </c:pt>
                <c:pt idx="36">
                  <c:v>38.943854207880584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5680"/>
        <c:axId val="147257600"/>
      </c:lineChart>
      <c:catAx>
        <c:axId val="14725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47257600"/>
        <c:crosses val="autoZero"/>
        <c:auto val="1"/>
        <c:lblAlgn val="ctr"/>
        <c:lblOffset val="100"/>
        <c:noMultiLvlLbl val="0"/>
      </c:catAx>
      <c:valAx>
        <c:axId val="14725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14725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300773100873339E-2"/>
          <c:y val="1.3935975523917673E-2"/>
          <c:w val="0.97333337266500464"/>
          <c:h val="0.1616393719557403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78663797421237E-2"/>
          <c:y val="0.17632896305125148"/>
          <c:w val="0.9123647343876925"/>
          <c:h val="0.57405985753568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Laureati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cat>
            <c:strRef>
              <c:f>Sheet1!$A$2:$A$24</c:f>
              <c:strCache>
                <c:ptCount val="23"/>
                <c:pt idx="0">
                  <c:v>Portugal</c:v>
                </c:pt>
                <c:pt idx="1">
                  <c:v>Italy</c:v>
                </c:pt>
                <c:pt idx="2">
                  <c:v>Turkey</c:v>
                </c:pt>
                <c:pt idx="3">
                  <c:v>United Kingdom</c:v>
                </c:pt>
                <c:pt idx="4">
                  <c:v>Slovak Republic</c:v>
                </c:pt>
                <c:pt idx="5">
                  <c:v>Finland</c:v>
                </c:pt>
                <c:pt idx="6">
                  <c:v>Slovenia</c:v>
                </c:pt>
                <c:pt idx="7">
                  <c:v>United States</c:v>
                </c:pt>
                <c:pt idx="8">
                  <c:v>OECD average</c:v>
                </c:pt>
                <c:pt idx="9">
                  <c:v>Sweden</c:v>
                </c:pt>
                <c:pt idx="10">
                  <c:v>Germany</c:v>
                </c:pt>
                <c:pt idx="11">
                  <c:v>Czech Republic</c:v>
                </c:pt>
                <c:pt idx="12">
                  <c:v>New Zealand</c:v>
                </c:pt>
                <c:pt idx="13">
                  <c:v>Luxembourg</c:v>
                </c:pt>
                <c:pt idx="14">
                  <c:v>Australia</c:v>
                </c:pt>
                <c:pt idx="15">
                  <c:v>Spain</c:v>
                </c:pt>
                <c:pt idx="16">
                  <c:v>Norway</c:v>
                </c:pt>
                <c:pt idx="17">
                  <c:v>Denmark</c:v>
                </c:pt>
                <c:pt idx="18">
                  <c:v>Austria</c:v>
                </c:pt>
                <c:pt idx="19">
                  <c:v>Switzerland</c:v>
                </c:pt>
                <c:pt idx="20">
                  <c:v>Netherlands</c:v>
                </c:pt>
                <c:pt idx="21">
                  <c:v>Japan</c:v>
                </c:pt>
                <c:pt idx="22">
                  <c:v>Chile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59.064767639339003</c:v>
                </c:pt>
                <c:pt idx="1">
                  <c:v>59.205034009956996</c:v>
                </c:pt>
                <c:pt idx="2">
                  <c:v>47.105682606891001</c:v>
                </c:pt>
                <c:pt idx="3">
                  <c:v>56.025468449751003</c:v>
                </c:pt>
                <c:pt idx="4">
                  <c:v>63.671675645024003</c:v>
                </c:pt>
                <c:pt idx="5">
                  <c:v>57.179471716319</c:v>
                </c:pt>
                <c:pt idx="6">
                  <c:v>60.962637074004</c:v>
                </c:pt>
                <c:pt idx="7">
                  <c:v>58.428927603390001</c:v>
                </c:pt>
                <c:pt idx="8">
                  <c:v>56.875154201575739</c:v>
                </c:pt>
                <c:pt idx="9">
                  <c:v>61.545984430621999</c:v>
                </c:pt>
                <c:pt idx="10">
                  <c:v>51.272420021827998</c:v>
                </c:pt>
                <c:pt idx="11">
                  <c:v>63.293387281095001</c:v>
                </c:pt>
                <c:pt idx="12">
                  <c:v>58.002477345328998</c:v>
                </c:pt>
                <c:pt idx="13">
                  <c:v>54.708520179372002</c:v>
                </c:pt>
                <c:pt idx="14">
                  <c:v>56.572228023233002</c:v>
                </c:pt>
                <c:pt idx="15">
                  <c:v>55.374494581336997</c:v>
                </c:pt>
                <c:pt idx="16">
                  <c:v>59.767128243922997</c:v>
                </c:pt>
                <c:pt idx="17">
                  <c:v>57.745175174712003</c:v>
                </c:pt>
                <c:pt idx="18">
                  <c:v>56.698431697284001</c:v>
                </c:pt>
                <c:pt idx="19">
                  <c:v>49.124754171778001</c:v>
                </c:pt>
                <c:pt idx="20">
                  <c:v>56.829938655436003</c:v>
                </c:pt>
                <c:pt idx="21">
                  <c:v>51.050715607070998</c:v>
                </c:pt>
                <c:pt idx="22">
                  <c:v>57.624072276970999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Scienze</c:v>
                </c:pt>
              </c:strCache>
            </c:strRef>
          </c:tx>
          <c:invertIfNegative val="0"/>
          <c:cat>
            <c:strRef>
              <c:f>Sheet1!$A$2:$A$24</c:f>
              <c:strCache>
                <c:ptCount val="23"/>
                <c:pt idx="0">
                  <c:v>Portugal</c:v>
                </c:pt>
                <c:pt idx="1">
                  <c:v>Italy</c:v>
                </c:pt>
                <c:pt idx="2">
                  <c:v>Turkey</c:v>
                </c:pt>
                <c:pt idx="3">
                  <c:v>United Kingdom</c:v>
                </c:pt>
                <c:pt idx="4">
                  <c:v>Slovak Republic</c:v>
                </c:pt>
                <c:pt idx="5">
                  <c:v>Finland</c:v>
                </c:pt>
                <c:pt idx="6">
                  <c:v>Slovenia</c:v>
                </c:pt>
                <c:pt idx="7">
                  <c:v>United States</c:v>
                </c:pt>
                <c:pt idx="8">
                  <c:v>OECD average</c:v>
                </c:pt>
                <c:pt idx="9">
                  <c:v>Sweden</c:v>
                </c:pt>
                <c:pt idx="10">
                  <c:v>Germany</c:v>
                </c:pt>
                <c:pt idx="11">
                  <c:v>Czech Republic</c:v>
                </c:pt>
                <c:pt idx="12">
                  <c:v>New Zealand</c:v>
                </c:pt>
                <c:pt idx="13">
                  <c:v>Luxembourg</c:v>
                </c:pt>
                <c:pt idx="14">
                  <c:v>Australia</c:v>
                </c:pt>
                <c:pt idx="15">
                  <c:v>Spain</c:v>
                </c:pt>
                <c:pt idx="16">
                  <c:v>Norway</c:v>
                </c:pt>
                <c:pt idx="17">
                  <c:v>Denmark</c:v>
                </c:pt>
                <c:pt idx="18">
                  <c:v>Austria</c:v>
                </c:pt>
                <c:pt idx="19">
                  <c:v>Switzerland</c:v>
                </c:pt>
                <c:pt idx="20">
                  <c:v>Netherlands</c:v>
                </c:pt>
                <c:pt idx="21">
                  <c:v>Japan</c:v>
                </c:pt>
                <c:pt idx="22">
                  <c:v>Chile</c:v>
                </c:pt>
              </c:strCache>
            </c:strRef>
          </c:cat>
          <c:val>
            <c:numRef>
              <c:f>Sheet1!$D$2:$D$24</c:f>
              <c:numCache>
                <c:formatCode>General</c:formatCode>
                <c:ptCount val="23"/>
                <c:pt idx="0">
                  <c:v>55.72</c:v>
                </c:pt>
                <c:pt idx="1">
                  <c:v>52.722798758960003</c:v>
                </c:pt>
                <c:pt idx="2">
                  <c:v>48.179781305654998</c:v>
                </c:pt>
                <c:pt idx="3">
                  <c:v>45.686362528396998</c:v>
                </c:pt>
                <c:pt idx="4">
                  <c:v>45.577704664214998</c:v>
                </c:pt>
                <c:pt idx="5">
                  <c:v>42.496008515168</c:v>
                </c:pt>
                <c:pt idx="6">
                  <c:v>42.189218921892</c:v>
                </c:pt>
                <c:pt idx="7">
                  <c:v>40.265655837849998</c:v>
                </c:pt>
                <c:pt idx="8">
                  <c:v>39.01934279827681</c:v>
                </c:pt>
                <c:pt idx="9">
                  <c:v>38.968225633701998</c:v>
                </c:pt>
                <c:pt idx="10">
                  <c:v>38.645357262289998</c:v>
                </c:pt>
                <c:pt idx="11">
                  <c:v>38.348623853211002</c:v>
                </c:pt>
                <c:pt idx="12">
                  <c:v>38.261743932403</c:v>
                </c:pt>
                <c:pt idx="13">
                  <c:v>37.419354838709999</c:v>
                </c:pt>
                <c:pt idx="14">
                  <c:v>37.021016251257997</c:v>
                </c:pt>
                <c:pt idx="15">
                  <c:v>36.590790521431003</c:v>
                </c:pt>
                <c:pt idx="16">
                  <c:v>35.879005690325997</c:v>
                </c:pt>
                <c:pt idx="17">
                  <c:v>35.358312113495998</c:v>
                </c:pt>
                <c:pt idx="18">
                  <c:v>33.322500974912003</c:v>
                </c:pt>
                <c:pt idx="19">
                  <c:v>31.840721262209001</c:v>
                </c:pt>
                <c:pt idx="20">
                  <c:v>28.418325285597</c:v>
                </c:pt>
                <c:pt idx="21">
                  <c:v>25.995069843877999</c:v>
                </c:pt>
                <c:pt idx="22">
                  <c:v>22.860743541272999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Ingegneria</c:v>
                </c:pt>
              </c:strCache>
            </c:strRef>
          </c:tx>
          <c:spPr>
            <a:solidFill>
              <a:srgbClr val="C359D5"/>
            </a:solidFill>
          </c:spPr>
          <c:invertIfNegative val="0"/>
          <c:cat>
            <c:strRef>
              <c:f>Sheet1!$A$2:$A$24</c:f>
              <c:strCache>
                <c:ptCount val="23"/>
                <c:pt idx="0">
                  <c:v>Portugal</c:v>
                </c:pt>
                <c:pt idx="1">
                  <c:v>Italy</c:v>
                </c:pt>
                <c:pt idx="2">
                  <c:v>Turkey</c:v>
                </c:pt>
                <c:pt idx="3">
                  <c:v>United Kingdom</c:v>
                </c:pt>
                <c:pt idx="4">
                  <c:v>Slovak Republic</c:v>
                </c:pt>
                <c:pt idx="5">
                  <c:v>Finland</c:v>
                </c:pt>
                <c:pt idx="6">
                  <c:v>Slovenia</c:v>
                </c:pt>
                <c:pt idx="7">
                  <c:v>United States</c:v>
                </c:pt>
                <c:pt idx="8">
                  <c:v>OECD average</c:v>
                </c:pt>
                <c:pt idx="9">
                  <c:v>Sweden</c:v>
                </c:pt>
                <c:pt idx="10">
                  <c:v>Germany</c:v>
                </c:pt>
                <c:pt idx="11">
                  <c:v>Czech Republic</c:v>
                </c:pt>
                <c:pt idx="12">
                  <c:v>New Zealand</c:v>
                </c:pt>
                <c:pt idx="13">
                  <c:v>Luxembourg</c:v>
                </c:pt>
                <c:pt idx="14">
                  <c:v>Australia</c:v>
                </c:pt>
                <c:pt idx="15">
                  <c:v>Spain</c:v>
                </c:pt>
                <c:pt idx="16">
                  <c:v>Norway</c:v>
                </c:pt>
                <c:pt idx="17">
                  <c:v>Denmark</c:v>
                </c:pt>
                <c:pt idx="18">
                  <c:v>Austria</c:v>
                </c:pt>
                <c:pt idx="19">
                  <c:v>Switzerland</c:v>
                </c:pt>
                <c:pt idx="20">
                  <c:v>Netherlands</c:v>
                </c:pt>
                <c:pt idx="21">
                  <c:v>Japan</c:v>
                </c:pt>
                <c:pt idx="22">
                  <c:v>Chile</c:v>
                </c:pt>
              </c:strCache>
            </c:strRef>
          </c:cat>
          <c:val>
            <c:numRef>
              <c:f>Sheet1!$E$2:$E$24</c:f>
              <c:numCache>
                <c:formatCode>General</c:formatCode>
                <c:ptCount val="23"/>
                <c:pt idx="0">
                  <c:v>32.523765360538</c:v>
                </c:pt>
                <c:pt idx="1">
                  <c:v>34.298149022075002</c:v>
                </c:pt>
                <c:pt idx="2">
                  <c:v>24.757229608625</c:v>
                </c:pt>
                <c:pt idx="3">
                  <c:v>22.222882210371001</c:v>
                </c:pt>
                <c:pt idx="4">
                  <c:v>30.934000217462</c:v>
                </c:pt>
                <c:pt idx="5">
                  <c:v>21.736346171438999</c:v>
                </c:pt>
                <c:pt idx="6">
                  <c:v>24.129554655869999</c:v>
                </c:pt>
                <c:pt idx="7">
                  <c:v>18.883334016309</c:v>
                </c:pt>
                <c:pt idx="8">
                  <c:v>23.995277757450456</c:v>
                </c:pt>
                <c:pt idx="9">
                  <c:v>29.241684467500999</c:v>
                </c:pt>
                <c:pt idx="10">
                  <c:v>19.352408125539998</c:v>
                </c:pt>
                <c:pt idx="11">
                  <c:v>28.242254398256001</c:v>
                </c:pt>
                <c:pt idx="12">
                  <c:v>26.175788798136999</c:v>
                </c:pt>
                <c:pt idx="13">
                  <c:v>22</c:v>
                </c:pt>
                <c:pt idx="14">
                  <c:v>21.750050607656998</c:v>
                </c:pt>
                <c:pt idx="15">
                  <c:v>25.216925549009002</c:v>
                </c:pt>
                <c:pt idx="16">
                  <c:v>19.632011432654998</c:v>
                </c:pt>
                <c:pt idx="17">
                  <c:v>35.322640805669998</c:v>
                </c:pt>
                <c:pt idx="18">
                  <c:v>21.232674268469001</c:v>
                </c:pt>
                <c:pt idx="19">
                  <c:v>14.016479663394</c:v>
                </c:pt>
                <c:pt idx="20">
                  <c:v>21.453134644211001</c:v>
                </c:pt>
                <c:pt idx="21">
                  <c:v>12.475664362892999</c:v>
                </c:pt>
                <c:pt idx="22">
                  <c:v>17.648451682495999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17504"/>
        <c:axId val="160523392"/>
      </c:barChart>
      <c:catAx>
        <c:axId val="160517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60523392"/>
        <c:crosses val="autoZero"/>
        <c:auto val="1"/>
        <c:lblAlgn val="ctr"/>
        <c:lblOffset val="100"/>
        <c:noMultiLvlLbl val="0"/>
      </c:catAx>
      <c:valAx>
        <c:axId val="160523392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51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465290598980811E-2"/>
          <c:y val="4.1356132628832636E-2"/>
          <c:w val="0.94799812240434012"/>
          <c:h val="0.13302075023697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04558953940282E-2"/>
          <c:y val="0.10359002259349095"/>
          <c:w val="0.89153105861767279"/>
          <c:h val="0.5878794488274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PowerPoint]Chart - Box 1'!$C$49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27B3D7"/>
            </a:solidFill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B8E6F2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5982525993774588E-3"/>
                  <c:y val="-0.14626181976274408"/>
                </c:manualLayout>
              </c:layout>
              <c:tx>
                <c:strRef>
                  <c:f>'[Chart in Microsoft PowerPoint]Chart - Box 1'!$G$52</c:f>
                  <c:strCache>
                    <c:ptCount val="1"/>
                    <c:pt idx="0">
                      <c:v>33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967319561245318E-4"/>
                  <c:y val="-0.12275566152728024"/>
                </c:manualLayout>
              </c:layout>
              <c:tx>
                <c:strRef>
                  <c:f>'[Chart in Microsoft PowerPoint]Chart - Box 1'!$G$53</c:f>
                  <c:strCache>
                    <c:ptCount val="1"/>
                    <c:pt idx="0">
                      <c:v>30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552198832289095E-3"/>
                  <c:y val="-0.1619327290230381"/>
                </c:manualLayout>
              </c:layout>
              <c:tx>
                <c:strRef>
                  <c:f>'[Chart in Microsoft PowerPoint]Chart - Box 1'!$G$54</c:f>
                  <c:strCache>
                    <c:ptCount val="1"/>
                    <c:pt idx="0">
                      <c:v>33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2270549514644E-3"/>
                  <c:y val="-0.14887363797279307"/>
                </c:manualLayout>
              </c:layout>
              <c:tx>
                <c:strRef>
                  <c:f>'[Chart in Microsoft PowerPoint]Chart - Box 1'!$G$55</c:f>
                  <c:strCache>
                    <c:ptCount val="1"/>
                    <c:pt idx="0">
                      <c:v>30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992739002862737E-3"/>
                  <c:y val="-0.10186091019191106"/>
                </c:manualLayout>
              </c:layout>
              <c:tx>
                <c:strRef>
                  <c:f>'[Chart in Microsoft PowerPoint]Chart - Box 1'!$G$56</c:f>
                  <c:strCache>
                    <c:ptCount val="1"/>
                    <c:pt idx="0">
                      <c:v>25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39033811249783E-3"/>
                  <c:y val="-9.4025455561764046E-2"/>
                </c:manualLayout>
              </c:layout>
              <c:tx>
                <c:strRef>
                  <c:f>'[Chart in Microsoft PowerPoint]Chart - Box 1'!$G$57</c:f>
                  <c:strCache>
                    <c:ptCount val="1"/>
                    <c:pt idx="0">
                      <c:v>24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552198832288818E-3"/>
                  <c:y val="-9.1413637351715052E-2"/>
                </c:manualLayout>
              </c:layout>
              <c:tx>
                <c:strRef>
                  <c:f>'[Chart in Microsoft PowerPoint]Chart - Box 1'!$G$58</c:f>
                  <c:strCache>
                    <c:ptCount val="1"/>
                    <c:pt idx="0">
                      <c:v>22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7331047904726193E-3"/>
                  <c:y val="-3.917727315073502E-2"/>
                </c:manualLayout>
              </c:layout>
              <c:tx>
                <c:strRef>
                  <c:f>'[Chart in Microsoft PowerPoint]Chart - Box 1'!$G$59</c:f>
                  <c:strCache>
                    <c:ptCount val="1"/>
                    <c:pt idx="0">
                      <c:v>14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549246820337934E-3"/>
                  <c:y val="-7.8354546301470044E-3"/>
                </c:manualLayout>
              </c:layout>
              <c:tx>
                <c:strRef>
                  <c:f>'[Chart in Microsoft PowerPoint]Chart - Box 1'!$G$60</c:f>
                  <c:strCache>
                    <c:ptCount val="1"/>
                    <c:pt idx="0">
                      <c:v>7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875581028561906E-4"/>
                  <c:y val="-3.6565454940686019E-2"/>
                </c:manualLayout>
              </c:layout>
              <c:tx>
                <c:strRef>
                  <c:f>'[Chart in Microsoft PowerPoint]Chart - Box 1'!$G$61</c:f>
                  <c:strCache>
                    <c:ptCount val="1"/>
                    <c:pt idx="0">
                      <c:v>11</c:v>
                    </c:pt>
                  </c:strCache>
                </c:strRef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solidFill>
                <a:schemeClr val="bg1"/>
              </a:solidFill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in Microsoft PowerPoint]Chart - Box 1'!$K$52:$K$61</c:f>
              <c:strCache>
                <c:ptCount val="10"/>
                <c:pt idx="0">
                  <c:v>Hungary   (28)</c:v>
                </c:pt>
                <c:pt idx="1">
                  <c:v>Portugal   (27)</c:v>
                </c:pt>
                <c:pt idx="2">
                  <c:v>Chile   (28)</c:v>
                </c:pt>
                <c:pt idx="3">
                  <c:v>Italy   (24)</c:v>
                </c:pt>
                <c:pt idx="4">
                  <c:v>Croatia   (18)</c:v>
                </c:pt>
                <c:pt idx="5">
                  <c:v>Germany   (19)</c:v>
                </c:pt>
                <c:pt idx="6">
                  <c:v>Mexico   (21)</c:v>
                </c:pt>
                <c:pt idx="7">
                  <c:v>Hong Kong-China   (13)</c:v>
                </c:pt>
                <c:pt idx="8">
                  <c:v>Korea   (7)</c:v>
                </c:pt>
                <c:pt idx="9">
                  <c:v>Macao-China   (10)</c:v>
                </c:pt>
              </c:strCache>
            </c:strRef>
          </c:cat>
          <c:val>
            <c:numRef>
              <c:f>'[Chart in Microsoft PowerPoint]Chart - Box 1'!$C$52:$C$61</c:f>
              <c:numCache>
                <c:formatCode>0.0</c:formatCode>
                <c:ptCount val="10"/>
                <c:pt idx="0">
                  <c:v>18.745410853265845</c:v>
                </c:pt>
                <c:pt idx="1">
                  <c:v>20.137604030761754</c:v>
                </c:pt>
                <c:pt idx="2">
                  <c:v>16.431681651516659</c:v>
                </c:pt>
                <c:pt idx="3">
                  <c:v>15.78541378053977</c:v>
                </c:pt>
                <c:pt idx="4">
                  <c:v>20.029113035188068</c:v>
                </c:pt>
                <c:pt idx="5">
                  <c:v>14.206312612217619</c:v>
                </c:pt>
                <c:pt idx="6">
                  <c:v>12.569747205272819</c:v>
                </c:pt>
                <c:pt idx="7">
                  <c:v>10.492792549828907</c:v>
                </c:pt>
                <c:pt idx="8">
                  <c:v>9.3232219168252186</c:v>
                </c:pt>
                <c:pt idx="9">
                  <c:v>5.2760416480838606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055872"/>
        <c:axId val="159057408"/>
      </c:barChart>
      <c:lineChart>
        <c:grouping val="standard"/>
        <c:varyColors val="0"/>
        <c:ser>
          <c:idx val="1"/>
          <c:order val="1"/>
          <c:tx>
            <c:strRef>
              <c:f>'[Chart in Microsoft PowerPoint]Chart - Box 1'!$E$49</c:f>
              <c:strCache>
                <c:ptCount val="1"/>
                <c:pt idx="0">
                  <c:v>Boys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1"/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'[Chart in Microsoft PowerPoint]Chart - Box 1'!$B$52:$B$61</c:f>
              <c:strCache>
                <c:ptCount val="10"/>
                <c:pt idx="0">
                  <c:v>Hungary</c:v>
                </c:pt>
                <c:pt idx="1">
                  <c:v>Portugal</c:v>
                </c:pt>
                <c:pt idx="2">
                  <c:v>Chile</c:v>
                </c:pt>
                <c:pt idx="3">
                  <c:v>Italy</c:v>
                </c:pt>
                <c:pt idx="4">
                  <c:v>Croatia</c:v>
                </c:pt>
                <c:pt idx="5">
                  <c:v>Germany</c:v>
                </c:pt>
                <c:pt idx="6">
                  <c:v>Mexico</c:v>
                </c:pt>
                <c:pt idx="7">
                  <c:v>Hong Kong-China</c:v>
                </c:pt>
                <c:pt idx="8">
                  <c:v>Korea</c:v>
                </c:pt>
                <c:pt idx="9">
                  <c:v>Macao-China</c:v>
                </c:pt>
              </c:strCache>
            </c:strRef>
          </c:cat>
          <c:val>
            <c:numRef>
              <c:f>'[Chart in Microsoft PowerPoint]Chart - Box 1'!$E$52:$E$61</c:f>
              <c:numCache>
                <c:formatCode>0.0</c:formatCode>
                <c:ptCount val="10"/>
                <c:pt idx="0">
                  <c:v>51.708916573387867</c:v>
                </c:pt>
                <c:pt idx="1">
                  <c:v>50.19562931203042</c:v>
                </c:pt>
                <c:pt idx="2">
                  <c:v>49.673820795581555</c:v>
                </c:pt>
                <c:pt idx="3">
                  <c:v>45.774165260243855</c:v>
                </c:pt>
                <c:pt idx="4">
                  <c:v>45.406966861042889</c:v>
                </c:pt>
                <c:pt idx="5">
                  <c:v>38.690473410072542</c:v>
                </c:pt>
                <c:pt idx="6">
                  <c:v>34.820151026508803</c:v>
                </c:pt>
                <c:pt idx="7">
                  <c:v>24.093505625393856</c:v>
                </c:pt>
                <c:pt idx="8">
                  <c:v>16.500913236191689</c:v>
                </c:pt>
                <c:pt idx="9">
                  <c:v>15.907999249458845</c:v>
                </c:pt>
              </c:numCache>
            </c:numRef>
          </c:val>
          <c:smooth val="0"/>
        </c:ser>
        <c:ser>
          <c:idx val="2"/>
          <c:order val="2"/>
          <c:tx>
            <c:v>Gender gap</c:v>
          </c:tx>
          <c:spPr>
            <a:ln w="28575">
              <a:noFill/>
            </a:ln>
          </c:spPr>
          <c:marker>
            <c:symbol val="none"/>
          </c:marker>
          <c:cat>
            <c:strRef>
              <c:f>'[Chart in Microsoft PowerPoint]Chart - Box 1'!$B$52:$B$61</c:f>
              <c:strCache>
                <c:ptCount val="10"/>
                <c:pt idx="0">
                  <c:v>Hungary</c:v>
                </c:pt>
                <c:pt idx="1">
                  <c:v>Portugal</c:v>
                </c:pt>
                <c:pt idx="2">
                  <c:v>Chile</c:v>
                </c:pt>
                <c:pt idx="3">
                  <c:v>Italy</c:v>
                </c:pt>
                <c:pt idx="4">
                  <c:v>Croatia</c:v>
                </c:pt>
                <c:pt idx="5">
                  <c:v>Germany</c:v>
                </c:pt>
                <c:pt idx="6">
                  <c:v>Mexico</c:v>
                </c:pt>
                <c:pt idx="7">
                  <c:v>Hong Kong-China</c:v>
                </c:pt>
                <c:pt idx="8">
                  <c:v>Korea</c:v>
                </c:pt>
                <c:pt idx="9">
                  <c:v>Macao-China</c:v>
                </c:pt>
              </c:strCache>
            </c:strRef>
          </c:cat>
          <c:val>
            <c:numRef>
              <c:f>'[Chart in Microsoft PowerPoint]Chart - Box 1'!$C$52:$C$61</c:f>
              <c:numCache>
                <c:formatCode>0.0</c:formatCode>
                <c:ptCount val="10"/>
                <c:pt idx="0">
                  <c:v>18.745410853265845</c:v>
                </c:pt>
                <c:pt idx="1">
                  <c:v>20.137604030761754</c:v>
                </c:pt>
                <c:pt idx="2">
                  <c:v>16.431681651516659</c:v>
                </c:pt>
                <c:pt idx="3">
                  <c:v>15.78541378053977</c:v>
                </c:pt>
                <c:pt idx="4">
                  <c:v>20.029113035188068</c:v>
                </c:pt>
                <c:pt idx="5">
                  <c:v>14.206312612217619</c:v>
                </c:pt>
                <c:pt idx="6">
                  <c:v>12.569747205272819</c:v>
                </c:pt>
                <c:pt idx="7">
                  <c:v>10.492792549828907</c:v>
                </c:pt>
                <c:pt idx="8">
                  <c:v>9.3232219168252186</c:v>
                </c:pt>
                <c:pt idx="9">
                  <c:v>5.2760416480838606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8575">
              <a:solidFill>
                <a:schemeClr val="bg1"/>
              </a:solidFill>
              <a:headEnd type="triangle" w="med" len="med"/>
              <a:tailEnd type="triangle" w="med" len="sm"/>
            </a:ln>
          </c:spPr>
        </c:hiLowLines>
        <c:marker val="1"/>
        <c:smooth val="0"/>
        <c:axId val="159055872"/>
        <c:axId val="159057408"/>
      </c:lineChart>
      <c:catAx>
        <c:axId val="159055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159057408"/>
        <c:crosses val="autoZero"/>
        <c:auto val="1"/>
        <c:lblAlgn val="ctr"/>
        <c:lblOffset val="100"/>
        <c:noMultiLvlLbl val="0"/>
      </c:catAx>
      <c:valAx>
        <c:axId val="1590574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en-US"/>
          </a:p>
        </c:txPr>
        <c:crossAx val="159055872"/>
        <c:crosses val="autoZero"/>
        <c:crossBetween val="between"/>
      </c:valAx>
      <c:spPr>
        <a:ln w="6350">
          <a:solidFill>
            <a:schemeClr val="tx1">
              <a:shade val="95000"/>
              <a:satMod val="10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31164271132775068"/>
          <c:y val="1.5670909260294009E-2"/>
          <c:w val="0.52161527428119103"/>
          <c:h val="5.6542748628981711E-2"/>
        </c:manualLayout>
      </c:layout>
      <c:overlay val="0"/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06043655451122E-2"/>
          <c:y val="0.12150178784266985"/>
          <c:w val="0.88263613644009287"/>
          <c:h val="0.59731382504481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8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9"/>
            <c:invertIfNegative val="0"/>
            <c:bubble3D val="0"/>
          </c:dPt>
          <c:cat>
            <c:strRef>
              <c:f>Sheet1!$A$2:$A$24</c:f>
              <c:strCache>
                <c:ptCount val="23"/>
                <c:pt idx="0">
                  <c:v>Greece</c:v>
                </c:pt>
                <c:pt idx="1">
                  <c:v>Turkey</c:v>
                </c:pt>
                <c:pt idx="2">
                  <c:v>Sweden</c:v>
                </c:pt>
                <c:pt idx="3">
                  <c:v>Croatia</c:v>
                </c:pt>
                <c:pt idx="4">
                  <c:v>France</c:v>
                </c:pt>
                <c:pt idx="5">
                  <c:v>Portugal</c:v>
                </c:pt>
                <c:pt idx="6">
                  <c:v>United States</c:v>
                </c:pt>
                <c:pt idx="7">
                  <c:v>Italy</c:v>
                </c:pt>
                <c:pt idx="8">
                  <c:v>OECD average</c:v>
                </c:pt>
                <c:pt idx="9">
                  <c:v>Russian Federation</c:v>
                </c:pt>
                <c:pt idx="10">
                  <c:v>New Zealand</c:v>
                </c:pt>
                <c:pt idx="11">
                  <c:v>Belgium</c:v>
                </c:pt>
                <c:pt idx="12">
                  <c:v>Slovenia</c:v>
                </c:pt>
                <c:pt idx="13">
                  <c:v>Spain</c:v>
                </c:pt>
                <c:pt idx="14">
                  <c:v>Austria</c:v>
                </c:pt>
                <c:pt idx="15">
                  <c:v>United Kingdom</c:v>
                </c:pt>
                <c:pt idx="16">
                  <c:v>Australia</c:v>
                </c:pt>
                <c:pt idx="17">
                  <c:v>Czech Republic</c:v>
                </c:pt>
                <c:pt idx="18">
                  <c:v>Denmark</c:v>
                </c:pt>
                <c:pt idx="19">
                  <c:v>Germany</c:v>
                </c:pt>
                <c:pt idx="20">
                  <c:v>Netherlands</c:v>
                </c:pt>
                <c:pt idx="21">
                  <c:v>Japan</c:v>
                </c:pt>
                <c:pt idx="22">
                  <c:v>Korea</c:v>
                </c:pt>
              </c:strCache>
            </c:strRef>
          </c:cat>
          <c:val>
            <c:numRef>
              <c:f>Sheet1!$B$2:$B$24</c:f>
              <c:numCache>
                <c:formatCode>0.0</c:formatCode>
                <c:ptCount val="23"/>
                <c:pt idx="0">
                  <c:v>21.314385286880484</c:v>
                </c:pt>
                <c:pt idx="1">
                  <c:v>20.931533882639336</c:v>
                </c:pt>
                <c:pt idx="2">
                  <c:v>19.007219619396004</c:v>
                </c:pt>
                <c:pt idx="3">
                  <c:v>15.766223666555568</c:v>
                </c:pt>
                <c:pt idx="4">
                  <c:v>15.236201394939048</c:v>
                </c:pt>
                <c:pt idx="5">
                  <c:v>15.227172971377756</c:v>
                </c:pt>
                <c:pt idx="6">
                  <c:v>15.183480566601858</c:v>
                </c:pt>
                <c:pt idx="7">
                  <c:v>13.950596324130423</c:v>
                </c:pt>
                <c:pt idx="8">
                  <c:v>13.700565056860695</c:v>
                </c:pt>
                <c:pt idx="9">
                  <c:v>13.639373133569462</c:v>
                </c:pt>
                <c:pt idx="10">
                  <c:v>13.250680414712363</c:v>
                </c:pt>
                <c:pt idx="11">
                  <c:v>13.154440157963801</c:v>
                </c:pt>
                <c:pt idx="12">
                  <c:v>12.127015778424715</c:v>
                </c:pt>
                <c:pt idx="13">
                  <c:v>11.845459898492692</c:v>
                </c:pt>
                <c:pt idx="14">
                  <c:v>11.552156955644078</c:v>
                </c:pt>
                <c:pt idx="15">
                  <c:v>11.306392061846001</c:v>
                </c:pt>
                <c:pt idx="16">
                  <c:v>10.615390745589478</c:v>
                </c:pt>
                <c:pt idx="17">
                  <c:v>10.584247558416546</c:v>
                </c:pt>
                <c:pt idx="18">
                  <c:v>10.508658555104503</c:v>
                </c:pt>
                <c:pt idx="19">
                  <c:v>10.276025272858345</c:v>
                </c:pt>
                <c:pt idx="20">
                  <c:v>9.3179736171121608</c:v>
                </c:pt>
                <c:pt idx="21">
                  <c:v>6.5079375584341719</c:v>
                </c:pt>
                <c:pt idx="22">
                  <c:v>5.3508441557480015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Grils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FF8181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8181"/>
              </a:solidFill>
            </c:spPr>
          </c:dPt>
          <c:dPt>
            <c:idx val="19"/>
            <c:invertIfNegative val="0"/>
            <c:bubble3D val="0"/>
          </c:dPt>
          <c:cat>
            <c:strRef>
              <c:f>Sheet1!$A$2:$A$24</c:f>
              <c:strCache>
                <c:ptCount val="23"/>
                <c:pt idx="0">
                  <c:v>Greece</c:v>
                </c:pt>
                <c:pt idx="1">
                  <c:v>Turkey</c:v>
                </c:pt>
                <c:pt idx="2">
                  <c:v>Sweden</c:v>
                </c:pt>
                <c:pt idx="3">
                  <c:v>Croatia</c:v>
                </c:pt>
                <c:pt idx="4">
                  <c:v>France</c:v>
                </c:pt>
                <c:pt idx="5">
                  <c:v>Portugal</c:v>
                </c:pt>
                <c:pt idx="6">
                  <c:v>United States</c:v>
                </c:pt>
                <c:pt idx="7">
                  <c:v>Italy</c:v>
                </c:pt>
                <c:pt idx="8">
                  <c:v>OECD average</c:v>
                </c:pt>
                <c:pt idx="9">
                  <c:v>Russian Federation</c:v>
                </c:pt>
                <c:pt idx="10">
                  <c:v>New Zealand</c:v>
                </c:pt>
                <c:pt idx="11">
                  <c:v>Belgium</c:v>
                </c:pt>
                <c:pt idx="12">
                  <c:v>Slovenia</c:v>
                </c:pt>
                <c:pt idx="13">
                  <c:v>Spain</c:v>
                </c:pt>
                <c:pt idx="14">
                  <c:v>Austria</c:v>
                </c:pt>
                <c:pt idx="15">
                  <c:v>United Kingdom</c:v>
                </c:pt>
                <c:pt idx="16">
                  <c:v>Australia</c:v>
                </c:pt>
                <c:pt idx="17">
                  <c:v>Czech Republic</c:v>
                </c:pt>
                <c:pt idx="18">
                  <c:v>Denmark</c:v>
                </c:pt>
                <c:pt idx="19">
                  <c:v>Germany</c:v>
                </c:pt>
                <c:pt idx="20">
                  <c:v>Netherlands</c:v>
                </c:pt>
                <c:pt idx="21">
                  <c:v>Japan</c:v>
                </c:pt>
                <c:pt idx="22">
                  <c:v>Korea</c:v>
                </c:pt>
              </c:strCache>
            </c:strRef>
          </c:cat>
          <c:val>
            <c:numRef>
              <c:f>Sheet1!$C$2:$C$24</c:f>
              <c:numCache>
                <c:formatCode>0.0</c:formatCode>
                <c:ptCount val="23"/>
                <c:pt idx="0">
                  <c:v>10.096756805636007</c:v>
                </c:pt>
                <c:pt idx="1">
                  <c:v>9.6567557630242238</c:v>
                </c:pt>
                <c:pt idx="2">
                  <c:v>10.666298476856277</c:v>
                </c:pt>
                <c:pt idx="3">
                  <c:v>7.2088091324230481</c:v>
                </c:pt>
                <c:pt idx="4">
                  <c:v>10.055687777799688</c:v>
                </c:pt>
                <c:pt idx="5">
                  <c:v>9.6203298709565619</c:v>
                </c:pt>
                <c:pt idx="6">
                  <c:v>8.9488489570724035</c:v>
                </c:pt>
                <c:pt idx="7">
                  <c:v>9.3532590281058479</c:v>
                </c:pt>
                <c:pt idx="8">
                  <c:v>9.295414846874003</c:v>
                </c:pt>
                <c:pt idx="9">
                  <c:v>8.9350902784803559</c:v>
                </c:pt>
                <c:pt idx="10">
                  <c:v>8.6973997207178311</c:v>
                </c:pt>
                <c:pt idx="11">
                  <c:v>9.6625620693369321</c:v>
                </c:pt>
                <c:pt idx="12">
                  <c:v>7.3742062684407594</c:v>
                </c:pt>
                <c:pt idx="13">
                  <c:v>8.6928796926711058</c:v>
                </c:pt>
                <c:pt idx="14">
                  <c:v>9.7589511688825468</c:v>
                </c:pt>
                <c:pt idx="15">
                  <c:v>10.846730785982453</c:v>
                </c:pt>
                <c:pt idx="16">
                  <c:v>7.3048048120697135</c:v>
                </c:pt>
                <c:pt idx="17">
                  <c:v>6.9519496767063638</c:v>
                </c:pt>
                <c:pt idx="18">
                  <c:v>8.0179153779599144</c:v>
                </c:pt>
                <c:pt idx="19">
                  <c:v>7.0851902100671271</c:v>
                </c:pt>
                <c:pt idx="20">
                  <c:v>7.6739093582847921</c:v>
                </c:pt>
                <c:pt idx="21">
                  <c:v>4.3223444845507695</c:v>
                </c:pt>
                <c:pt idx="22">
                  <c:v>3.0994365678051108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06592"/>
        <c:axId val="171008384"/>
      </c:barChart>
      <c:catAx>
        <c:axId val="17100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71008384"/>
        <c:crosses val="autoZero"/>
        <c:auto val="1"/>
        <c:lblAlgn val="ctr"/>
        <c:lblOffset val="100"/>
        <c:noMultiLvlLbl val="0"/>
      </c:catAx>
      <c:valAx>
        <c:axId val="1710083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71006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336408824207953"/>
          <c:y val="5.0604095921707018E-2"/>
          <c:w val="0.44253833332288584"/>
          <c:h val="5.774052989495764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06530839656213E-2"/>
          <c:y val="0.30013147821918251"/>
          <c:w val="0.90917210887940747"/>
          <c:h val="0.6637552687525124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Computer-delivered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1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Sheet1!$A$2:$A$25</c:f>
              <c:strCache>
                <c:ptCount val="24"/>
                <c:pt idx="0">
                  <c:v>Italy</c:v>
                </c:pt>
                <c:pt idx="1">
                  <c:v>Portugal</c:v>
                </c:pt>
                <c:pt idx="2">
                  <c:v>France</c:v>
                </c:pt>
                <c:pt idx="3">
                  <c:v>Slovak Republic</c:v>
                </c:pt>
                <c:pt idx="4">
                  <c:v>Sweden</c:v>
                </c:pt>
                <c:pt idx="5">
                  <c:v>Israel</c:v>
                </c:pt>
                <c:pt idx="6">
                  <c:v>Slovenia</c:v>
                </c:pt>
                <c:pt idx="7">
                  <c:v>Korea</c:v>
                </c:pt>
                <c:pt idx="8">
                  <c:v>Germany</c:v>
                </c:pt>
                <c:pt idx="9">
                  <c:v>Canada</c:v>
                </c:pt>
                <c:pt idx="10">
                  <c:v>Chile</c:v>
                </c:pt>
                <c:pt idx="11">
                  <c:v>OECD average</c:v>
                </c:pt>
                <c:pt idx="12">
                  <c:v>Austria</c:v>
                </c:pt>
                <c:pt idx="13">
                  <c:v>Japan</c:v>
                </c:pt>
                <c:pt idx="14">
                  <c:v>Poland</c:v>
                </c:pt>
                <c:pt idx="15">
                  <c:v>Denmark</c:v>
                </c:pt>
                <c:pt idx="16">
                  <c:v>Hungary</c:v>
                </c:pt>
                <c:pt idx="17">
                  <c:v>Estonia</c:v>
                </c:pt>
                <c:pt idx="18">
                  <c:v>Belgium</c:v>
                </c:pt>
                <c:pt idx="19">
                  <c:v>Spain</c:v>
                </c:pt>
                <c:pt idx="20">
                  <c:v>Australia</c:v>
                </c:pt>
                <c:pt idx="21">
                  <c:v>Ireland</c:v>
                </c:pt>
                <c:pt idx="22">
                  <c:v>United States</c:v>
                </c:pt>
                <c:pt idx="23">
                  <c:v>Norway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-24.053533001815886</c:v>
                </c:pt>
                <c:pt idx="1">
                  <c:v>-22.005514492936527</c:v>
                </c:pt>
                <c:pt idx="2">
                  <c:v>-21.351011556417188</c:v>
                </c:pt>
                <c:pt idx="3">
                  <c:v>-20.640375951411894</c:v>
                </c:pt>
                <c:pt idx="4">
                  <c:v>-17.649456427723983</c:v>
                </c:pt>
                <c:pt idx="5">
                  <c:v>-16.575421569309324</c:v>
                </c:pt>
                <c:pt idx="6">
                  <c:v>-16.277402738545813</c:v>
                </c:pt>
                <c:pt idx="7">
                  <c:v>-16.023077298095153</c:v>
                </c:pt>
                <c:pt idx="8">
                  <c:v>-14.589362475662179</c:v>
                </c:pt>
                <c:pt idx="9">
                  <c:v>-14.116958822210785</c:v>
                </c:pt>
                <c:pt idx="10">
                  <c:v>-13.553888911354594</c:v>
                </c:pt>
                <c:pt idx="11">
                  <c:v>-11.570788545133636</c:v>
                </c:pt>
                <c:pt idx="12">
                  <c:v>-10.230786083859615</c:v>
                </c:pt>
                <c:pt idx="13">
                  <c:v>-8.176958745254705</c:v>
                </c:pt>
                <c:pt idx="14">
                  <c:v>-8.0174214889734454</c:v>
                </c:pt>
                <c:pt idx="15">
                  <c:v>-7.9130724609711853</c:v>
                </c:pt>
                <c:pt idx="16">
                  <c:v>-6.9850582395262171</c:v>
                </c:pt>
                <c:pt idx="17">
                  <c:v>-6.9448060901074289</c:v>
                </c:pt>
                <c:pt idx="18">
                  <c:v>-6.3823418005354027</c:v>
                </c:pt>
                <c:pt idx="19">
                  <c:v>-4.6036383539641177</c:v>
                </c:pt>
                <c:pt idx="20">
                  <c:v>-3.5024685171100729</c:v>
                </c:pt>
                <c:pt idx="21">
                  <c:v>-3.2530150366338839</c:v>
                </c:pt>
                <c:pt idx="22">
                  <c:v>-2.4746992153281675</c:v>
                </c:pt>
                <c:pt idx="23">
                  <c:v>-0.80786726032611811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45024"/>
        <c:axId val="8574720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Paper and pencil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Sheet1!$A$2:$A$25</c:f>
              <c:strCache>
                <c:ptCount val="24"/>
                <c:pt idx="0">
                  <c:v>Italy</c:v>
                </c:pt>
                <c:pt idx="1">
                  <c:v>Portugal</c:v>
                </c:pt>
                <c:pt idx="2">
                  <c:v>France</c:v>
                </c:pt>
                <c:pt idx="3">
                  <c:v>Slovak Republic</c:v>
                </c:pt>
                <c:pt idx="4">
                  <c:v>Sweden</c:v>
                </c:pt>
                <c:pt idx="5">
                  <c:v>Israel</c:v>
                </c:pt>
                <c:pt idx="6">
                  <c:v>Slovenia</c:v>
                </c:pt>
                <c:pt idx="7">
                  <c:v>Korea</c:v>
                </c:pt>
                <c:pt idx="8">
                  <c:v>Germany</c:v>
                </c:pt>
                <c:pt idx="9">
                  <c:v>Canada</c:v>
                </c:pt>
                <c:pt idx="10">
                  <c:v>Chile</c:v>
                </c:pt>
                <c:pt idx="11">
                  <c:v>OECD average</c:v>
                </c:pt>
                <c:pt idx="12">
                  <c:v>Austria</c:v>
                </c:pt>
                <c:pt idx="13">
                  <c:v>Japan</c:v>
                </c:pt>
                <c:pt idx="14">
                  <c:v>Poland</c:v>
                </c:pt>
                <c:pt idx="15">
                  <c:v>Denmark</c:v>
                </c:pt>
                <c:pt idx="16">
                  <c:v>Hungary</c:v>
                </c:pt>
                <c:pt idx="17">
                  <c:v>Estonia</c:v>
                </c:pt>
                <c:pt idx="18">
                  <c:v>Belgium</c:v>
                </c:pt>
                <c:pt idx="19">
                  <c:v>Spain</c:v>
                </c:pt>
                <c:pt idx="20">
                  <c:v>Australia</c:v>
                </c:pt>
                <c:pt idx="21">
                  <c:v>Ireland</c:v>
                </c:pt>
                <c:pt idx="22">
                  <c:v>United States</c:v>
                </c:pt>
                <c:pt idx="23">
                  <c:v>Norway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-39.00709475476657</c:v>
                </c:pt>
                <c:pt idx="1">
                  <c:v>-39.171786093926883</c:v>
                </c:pt>
                <c:pt idx="2">
                  <c:v>-43.793894800596739</c:v>
                </c:pt>
                <c:pt idx="3">
                  <c:v>-39.222429753992813</c:v>
                </c:pt>
                <c:pt idx="4">
                  <c:v>-51.143813327592888</c:v>
                </c:pt>
                <c:pt idx="5">
                  <c:v>-43.991232711967619</c:v>
                </c:pt>
                <c:pt idx="6">
                  <c:v>-55.684015547567768</c:v>
                </c:pt>
                <c:pt idx="7">
                  <c:v>-23.242041308963827</c:v>
                </c:pt>
                <c:pt idx="8">
                  <c:v>-44.119406071530875</c:v>
                </c:pt>
                <c:pt idx="9">
                  <c:v>-35.123143579412023</c:v>
                </c:pt>
                <c:pt idx="10">
                  <c:v>-22.674973380694155</c:v>
                </c:pt>
                <c:pt idx="11">
                  <c:v>-37.594834480075015</c:v>
                </c:pt>
                <c:pt idx="12">
                  <c:v>-36.928334262961641</c:v>
                </c:pt>
                <c:pt idx="13">
                  <c:v>-24.105763488161777</c:v>
                </c:pt>
                <c:pt idx="14">
                  <c:v>-41.980555597064495</c:v>
                </c:pt>
                <c:pt idx="15">
                  <c:v>-30.638541697548114</c:v>
                </c:pt>
                <c:pt idx="16">
                  <c:v>-39.585204467749847</c:v>
                </c:pt>
                <c:pt idx="17">
                  <c:v>-43.513838538723157</c:v>
                </c:pt>
                <c:pt idx="18">
                  <c:v>-31.847218627430287</c:v>
                </c:pt>
                <c:pt idx="19">
                  <c:v>-28.704572071597205</c:v>
                </c:pt>
                <c:pt idx="20">
                  <c:v>-34.45272118830502</c:v>
                </c:pt>
                <c:pt idx="21">
                  <c:v>-28.516350777755928</c:v>
                </c:pt>
                <c:pt idx="22">
                  <c:v>-30.770151427743304</c:v>
                </c:pt>
                <c:pt idx="23">
                  <c:v>-46.487187456986518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45024"/>
        <c:axId val="85747200"/>
      </c:lineChart>
      <c:catAx>
        <c:axId val="85745024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200" baseline="0"/>
            </a:pPr>
            <a:endParaRPr lang="en-US"/>
          </a:p>
        </c:txPr>
        <c:crossAx val="85747200"/>
        <c:crosses val="autoZero"/>
        <c:auto val="1"/>
        <c:lblAlgn val="ctr"/>
        <c:lblOffset val="100"/>
        <c:noMultiLvlLbl val="0"/>
      </c:catAx>
      <c:valAx>
        <c:axId val="85747200"/>
        <c:scaling>
          <c:orientation val="minMax"/>
          <c:max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745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1605410661365742E-2"/>
          <c:y val="1.82037606818612E-3"/>
          <c:w val="0.85849214417466613"/>
          <c:h val="0.14159976725197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5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7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9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21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Sheet1!$A$2:$A$24</c:f>
              <c:strCache>
                <c:ptCount val="23"/>
                <c:pt idx="0">
                  <c:v>Australia</c:v>
                </c:pt>
                <c:pt idx="1">
                  <c:v>New Zealand</c:v>
                </c:pt>
                <c:pt idx="2">
                  <c:v>Japan</c:v>
                </c:pt>
                <c:pt idx="3">
                  <c:v>Denmark</c:v>
                </c:pt>
                <c:pt idx="4">
                  <c:v>Slovenia</c:v>
                </c:pt>
                <c:pt idx="5">
                  <c:v>United States</c:v>
                </c:pt>
                <c:pt idx="6">
                  <c:v>Austria</c:v>
                </c:pt>
                <c:pt idx="7">
                  <c:v>Spain</c:v>
                </c:pt>
                <c:pt idx="8">
                  <c:v>Chile</c:v>
                </c:pt>
                <c:pt idx="9">
                  <c:v>OECD average</c:v>
                </c:pt>
                <c:pt idx="10">
                  <c:v>Finland</c:v>
                </c:pt>
                <c:pt idx="11">
                  <c:v>Switzerland</c:v>
                </c:pt>
                <c:pt idx="12">
                  <c:v>United Kingdom</c:v>
                </c:pt>
                <c:pt idx="13">
                  <c:v>Turkey</c:v>
                </c:pt>
                <c:pt idx="14">
                  <c:v>Czech Republic</c:v>
                </c:pt>
                <c:pt idx="15">
                  <c:v>Slovak Republic</c:v>
                </c:pt>
                <c:pt idx="16">
                  <c:v>Netherlands</c:v>
                </c:pt>
                <c:pt idx="17">
                  <c:v>Norway</c:v>
                </c:pt>
                <c:pt idx="18">
                  <c:v>Portugal</c:v>
                </c:pt>
                <c:pt idx="19">
                  <c:v>Sweden</c:v>
                </c:pt>
                <c:pt idx="20">
                  <c:v>Germany</c:v>
                </c:pt>
                <c:pt idx="21">
                  <c:v>Italy</c:v>
                </c:pt>
                <c:pt idx="22">
                  <c:v>Luxembourg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74.462167891468994</c:v>
                </c:pt>
                <c:pt idx="1">
                  <c:v>72.172148283175005</c:v>
                </c:pt>
                <c:pt idx="2">
                  <c:v>70.763915857604999</c:v>
                </c:pt>
                <c:pt idx="3">
                  <c:v>62.354659875288</c:v>
                </c:pt>
                <c:pt idx="4">
                  <c:v>58.492858977984</c:v>
                </c:pt>
                <c:pt idx="5">
                  <c:v>53.795377939422004</c:v>
                </c:pt>
                <c:pt idx="6">
                  <c:v>52.658792766758999</c:v>
                </c:pt>
                <c:pt idx="7">
                  <c:v>52.402200563676999</c:v>
                </c:pt>
                <c:pt idx="8">
                  <c:v>51.733434644691997</c:v>
                </c:pt>
                <c:pt idx="9">
                  <c:v>49.621668109953816</c:v>
                </c:pt>
                <c:pt idx="10">
                  <c:v>49.095676252920001</c:v>
                </c:pt>
                <c:pt idx="11">
                  <c:v>48.462260828696003</c:v>
                </c:pt>
                <c:pt idx="12">
                  <c:v>47.232703220589002</c:v>
                </c:pt>
                <c:pt idx="13">
                  <c:v>46.521270498524999</c:v>
                </c:pt>
                <c:pt idx="14">
                  <c:v>46.302486997300001</c:v>
                </c:pt>
                <c:pt idx="15">
                  <c:v>45.177300867485002</c:v>
                </c:pt>
                <c:pt idx="16">
                  <c:v>45.117855992166</c:v>
                </c:pt>
                <c:pt idx="17">
                  <c:v>44.786990731933003</c:v>
                </c:pt>
                <c:pt idx="18">
                  <c:v>42.903727500891002</c:v>
                </c:pt>
                <c:pt idx="19">
                  <c:v>40.712317662285997</c:v>
                </c:pt>
                <c:pt idx="20">
                  <c:v>36.214323789581002</c:v>
                </c:pt>
                <c:pt idx="21">
                  <c:v>34.498484680935</c:v>
                </c:pt>
                <c:pt idx="22">
                  <c:v>15.815742595606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71104"/>
        <c:axId val="86272640"/>
      </c:barChart>
      <c:catAx>
        <c:axId val="8627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86272640"/>
        <c:crosses val="autoZero"/>
        <c:auto val="1"/>
        <c:lblAlgn val="ctr"/>
        <c:lblOffset val="100"/>
        <c:noMultiLvlLbl val="0"/>
      </c:catAx>
      <c:valAx>
        <c:axId val="862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27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63998250218722E-2"/>
          <c:y val="0.13913541611414629"/>
          <c:w val="0.91078291776027998"/>
          <c:h val="0.6719310647449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Ciclo breve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Italy</c:v>
                </c:pt>
                <c:pt idx="1">
                  <c:v>Denmark</c:v>
                </c:pt>
                <c:pt idx="2">
                  <c:v>Spain</c:v>
                </c:pt>
                <c:pt idx="3">
                  <c:v>United States</c:v>
                </c:pt>
                <c:pt idx="4">
                  <c:v>OECD average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0.16990957327063</c:v>
                </c:pt>
                <c:pt idx="1">
                  <c:v>11.575313608163</c:v>
                </c:pt>
                <c:pt idx="2">
                  <c:v>19.798532870831</c:v>
                </c:pt>
                <c:pt idx="3">
                  <c:v>22.082833848591001</c:v>
                </c:pt>
                <c:pt idx="4">
                  <c:v>10.917751965459281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Laurea di I livello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Italy</c:v>
                </c:pt>
                <c:pt idx="1">
                  <c:v>Denmark</c:v>
                </c:pt>
                <c:pt idx="2">
                  <c:v>Spain</c:v>
                </c:pt>
                <c:pt idx="3">
                  <c:v>United States</c:v>
                </c:pt>
                <c:pt idx="4">
                  <c:v>OECD average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27.86501102247</c:v>
                </c:pt>
                <c:pt idx="1">
                  <c:v>51.751133113304</c:v>
                </c:pt>
                <c:pt idx="2">
                  <c:v>17.668508443414002</c:v>
                </c:pt>
                <c:pt idx="3">
                  <c:v>37.869634709140001</c:v>
                </c:pt>
                <c:pt idx="4">
                  <c:v>36.058786414693699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Laurea di II Livello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Italy</c:v>
                </c:pt>
                <c:pt idx="1">
                  <c:v>Denmark</c:v>
                </c:pt>
                <c:pt idx="2">
                  <c:v>Spain</c:v>
                </c:pt>
                <c:pt idx="3">
                  <c:v>United States</c:v>
                </c:pt>
                <c:pt idx="4">
                  <c:v>OECD average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19.667506519644999</c:v>
                </c:pt>
                <c:pt idx="1">
                  <c:v>25.664272962675</c:v>
                </c:pt>
                <c:pt idx="2">
                  <c:v>22.463291126196001</c:v>
                </c:pt>
                <c:pt idx="3">
                  <c:v>20.246395478755002</c:v>
                </c:pt>
                <c:pt idx="4">
                  <c:v>17.11956407566533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18880"/>
        <c:axId val="83020416"/>
      </c:barChart>
      <c:catAx>
        <c:axId val="8301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83020416"/>
        <c:crosses val="autoZero"/>
        <c:auto val="1"/>
        <c:lblAlgn val="ctr"/>
        <c:lblOffset val="100"/>
        <c:noMultiLvlLbl val="0"/>
      </c:catAx>
      <c:valAx>
        <c:axId val="830204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8301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88024934383202E-2"/>
          <c:y val="1.5287270412714639E-2"/>
          <c:w val="0.96167530621172348"/>
          <c:h val="0.110479836823654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83542325856256E-2"/>
          <c:y val="4.0452920143027413E-2"/>
          <c:w val="0.88963496152932353"/>
          <c:h val="0.8558522050059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with tertiary education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FFFF00"/>
              </a:solidFill>
            </c:spPr>
          </c:marker>
          <c:xVal>
            <c:numRef>
              <c:f>Sheet1!$A$2:$A$36</c:f>
              <c:numCache>
                <c:formatCode>General</c:formatCode>
                <c:ptCount val="35"/>
                <c:pt idx="0">
                  <c:v>134.26006472007973</c:v>
                </c:pt>
                <c:pt idx="1">
                  <c:v>151.94064520704484</c:v>
                </c:pt>
                <c:pt idx="2">
                  <c:v>141.48929640641273</c:v>
                </c:pt>
                <c:pt idx="3">
                  <c:v>142.80273144136447</c:v>
                </c:pt>
                <c:pt idx="4">
                  <c:v>259.6190298521538</c:v>
                </c:pt>
                <c:pt idx="5">
                  <c:v>175.38835506048574</c:v>
                </c:pt>
                <c:pt idx="6">
                  <c:v>128.71010278846464</c:v>
                </c:pt>
                <c:pt idx="7">
                  <c:v>134.85311950279734</c:v>
                </c:pt>
                <c:pt idx="8">
                  <c:v>147.53800087443128</c:v>
                </c:pt>
                <c:pt idx="9">
                  <c:v>152.99250522720163</c:v>
                </c:pt>
                <c:pt idx="10">
                  <c:v>149.41413111256932</c:v>
                </c:pt>
                <c:pt idx="11">
                  <c:v>200.95303192355223</c:v>
                </c:pt>
                <c:pt idx="12">
                  <c:v>183.98030151718658</c:v>
                </c:pt>
                <c:pt idx="13">
                  <c:v>163.42513981835401</c:v>
                </c:pt>
                <c:pt idx="14">
                  <c:v>142.97366468096828</c:v>
                </c:pt>
                <c:pt idx="15">
                  <c:v>151.70126401612922</c:v>
                </c:pt>
                <c:pt idx="16">
                  <c:v>144.80039387206517</c:v>
                </c:pt>
                <c:pt idx="17">
                  <c:v>158.21662018369241</c:v>
                </c:pt>
                <c:pt idx="18">
                  <c:v>199.05891391016834</c:v>
                </c:pt>
                <c:pt idx="19">
                  <c:v>156.44459331307792</c:v>
                </c:pt>
                <c:pt idx="20">
                  <c:v>139.30876636224966</c:v>
                </c:pt>
                <c:pt idx="21">
                  <c:v>128.01850896873341</c:v>
                </c:pt>
                <c:pt idx="22">
                  <c:v>171.07865698216114</c:v>
                </c:pt>
                <c:pt idx="23">
                  <c:v>168.33258668431176</c:v>
                </c:pt>
                <c:pt idx="24">
                  <c:v>171.38897898038297</c:v>
                </c:pt>
                <c:pt idx="25">
                  <c:v>174.82149461222193</c:v>
                </c:pt>
                <c:pt idx="26">
                  <c:v>151.02754446440315</c:v>
                </c:pt>
                <c:pt idx="27">
                  <c:v>124.82420244994465</c:v>
                </c:pt>
                <c:pt idx="28">
                  <c:v>156.13703853402717</c:v>
                </c:pt>
                <c:pt idx="29">
                  <c:v>188.37674031745041</c:v>
                </c:pt>
                <c:pt idx="30">
                  <c:v>150.9339076515775</c:v>
                </c:pt>
                <c:pt idx="31">
                  <c:v>175.52529892032399</c:v>
                </c:pt>
                <c:pt idx="32">
                  <c:v>160.01048844862461</c:v>
                </c:pt>
                <c:pt idx="33">
                  <c:v>252.15772844960762</c:v>
                </c:pt>
                <c:pt idx="34">
                  <c:v>234.1502904484399</c:v>
                </c:pt>
              </c:numCache>
            </c:numRef>
          </c:xVal>
          <c:yVal>
            <c:numRef>
              <c:f>Sheet1!$B$2:$B$36</c:f>
              <c:numCache>
                <c:formatCode>General</c:formatCode>
                <c:ptCount val="35"/>
                <c:pt idx="0">
                  <c:v>41.90185546875</c:v>
                </c:pt>
                <c:pt idx="1">
                  <c:v>29.904895782471002</c:v>
                </c:pt>
                <c:pt idx="2">
                  <c:v>36.85502243042</c:v>
                </c:pt>
                <c:pt idx="3">
                  <c:v>53.614959716797003</c:v>
                </c:pt>
                <c:pt idx="4">
                  <c:v>21.089817047118999</c:v>
                </c:pt>
                <c:pt idx="5">
                  <c:v>21.510129928588999</c:v>
                </c:pt>
                <c:pt idx="6">
                  <c:v>35.800266265868999</c:v>
                </c:pt>
                <c:pt idx="7">
                  <c:v>38</c:v>
                </c:pt>
                <c:pt idx="8">
                  <c:v>41.776676177978999</c:v>
                </c:pt>
                <c:pt idx="9">
                  <c:v>32</c:v>
                </c:pt>
                <c:pt idx="10">
                  <c:v>28.105659484863001</c:v>
                </c:pt>
                <c:pt idx="11">
                  <c:v>23.356077194213999</c:v>
                </c:pt>
                <c:pt idx="12">
                  <c:v>40.966106414795</c:v>
                </c:pt>
                <c:pt idx="13">
                  <c:v>48.532730102538999</c:v>
                </c:pt>
                <c:pt idx="14">
                  <c:v>16.910579681396001</c:v>
                </c:pt>
                <c:pt idx="15">
                  <c:v>27.605546951293999</c:v>
                </c:pt>
                <c:pt idx="16">
                  <c:v>44.569664001465</c:v>
                </c:pt>
                <c:pt idx="17">
                  <c:v>45.93558883667</c:v>
                </c:pt>
                <c:pt idx="18">
                  <c:v>18.549766540526999</c:v>
                </c:pt>
                <c:pt idx="19">
                  <c:v>34.419815063477003</c:v>
                </c:pt>
                <c:pt idx="20">
                  <c:v>35.628940582275</c:v>
                </c:pt>
                <c:pt idx="21">
                  <c:v>41.757919311522997</c:v>
                </c:pt>
                <c:pt idx="22">
                  <c:v>26.995473861693998</c:v>
                </c:pt>
                <c:pt idx="23">
                  <c:v>21.716899871826001</c:v>
                </c:pt>
                <c:pt idx="24">
                  <c:v>20.379577636718999</c:v>
                </c:pt>
                <c:pt idx="25">
                  <c:v>28.600915908813999</c:v>
                </c:pt>
                <c:pt idx="26">
                  <c:v>34.678775787353999</c:v>
                </c:pt>
                <c:pt idx="27">
                  <c:v>38.700305938721002</c:v>
                </c:pt>
                <c:pt idx="28">
                  <c:v>40.199184417725</c:v>
                </c:pt>
                <c:pt idx="29">
                  <c:v>16.693634033203001</c:v>
                </c:pt>
                <c:pt idx="30">
                  <c:v>42.217449188232003</c:v>
                </c:pt>
                <c:pt idx="31">
                  <c:v>44.224613189697003</c:v>
                </c:pt>
                <c:pt idx="32">
                  <c:v>33.451317113988551</c:v>
                </c:pt>
                <c:pt idx="33">
                  <c:v>13.746481895446999</c:v>
                </c:pt>
                <c:pt idx="34">
                  <c:v>22.356599807738998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096320"/>
        <c:axId val="83098240"/>
      </c:scatterChart>
      <c:valAx>
        <c:axId val="83096320"/>
        <c:scaling>
          <c:orientation val="minMax"/>
          <c:min val="1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83098240"/>
        <c:crosses val="autoZero"/>
        <c:crossBetween val="midCat"/>
      </c:valAx>
      <c:valAx>
        <c:axId val="83098240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830963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55799375044328E-2"/>
          <c:y val="0.20255065554231227"/>
          <c:w val="0.90646584406934305"/>
          <c:h val="0.693754469606674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Laureati - Italia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69.361938476562997</c:v>
                </c:pt>
                <c:pt idx="1">
                  <c:v>90.680847167969006</c:v>
                </c:pt>
                <c:pt idx="2">
                  <c:v>92.873329162597997</c:v>
                </c:pt>
                <c:pt idx="3">
                  <c:v>66.690994262695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Diplomati - Italia</c:v>
                </c:pt>
              </c:strCache>
            </c:strRef>
          </c:tx>
          <c:spPr>
            <a:ln w="4445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72.310081481934006</c:v>
                </c:pt>
                <c:pt idx="1">
                  <c:v>81.849487304687997</c:v>
                </c:pt>
                <c:pt idx="2">
                  <c:v>80.497955322265994</c:v>
                </c:pt>
                <c:pt idx="3">
                  <c:v>43.561840057372997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Laureati - OCSE</c:v>
                </c:pt>
              </c:strCache>
            </c:strRef>
          </c:tx>
          <c:spPr>
            <a:ln w="44450">
              <a:solidFill>
                <a:srgbClr val="27B3D7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Sheet1!$D$2:$D$5</c:f>
              <c:numCache>
                <c:formatCode>[&lt;0.5]\ "n   ";0\ \ \ ;@\ \ \ </c:formatCode>
                <c:ptCount val="4"/>
                <c:pt idx="0">
                  <c:v>84.548209190368738</c:v>
                </c:pt>
                <c:pt idx="1">
                  <c:v>89.611545085906968</c:v>
                </c:pt>
                <c:pt idx="2">
                  <c:v>89.094801187515273</c:v>
                </c:pt>
                <c:pt idx="3">
                  <c:v>65.144624590873747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Diplomati - OCSE</c:v>
                </c:pt>
              </c:strCache>
            </c:strRef>
          </c:tx>
          <c:spPr>
            <a:ln w="44450">
              <a:solidFill>
                <a:srgbClr val="27B3D7"/>
              </a:solidFill>
              <a:prstDash val="sysDash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Sheet1!$E$2:$E$5</c:f>
              <c:numCache>
                <c:formatCode>[&lt;0.5]\ "n   ";0\ \ \ ;@\ \ \ </c:formatCode>
                <c:ptCount val="4"/>
                <c:pt idx="0">
                  <c:v>77.400058746337891</c:v>
                </c:pt>
                <c:pt idx="1">
                  <c:v>82.232747554778996</c:v>
                </c:pt>
                <c:pt idx="2">
                  <c:v>78.985588550567627</c:v>
                </c:pt>
                <c:pt idx="3">
                  <c:v>50.029806315898846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48064"/>
        <c:axId val="121049856"/>
      </c:lineChart>
      <c:catAx>
        <c:axId val="121048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1049856"/>
        <c:crosses val="autoZero"/>
        <c:auto val="1"/>
        <c:lblAlgn val="ctr"/>
        <c:lblOffset val="100"/>
        <c:noMultiLvlLbl val="0"/>
      </c:catAx>
      <c:valAx>
        <c:axId val="121049856"/>
        <c:scaling>
          <c:orientation val="minMax"/>
          <c:min val="4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1048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677681624132538E-2"/>
          <c:y val="2.7053391270072169E-2"/>
          <c:w val="0.95715158561331037"/>
          <c:h val="0.16162623295449213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5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Sheet1!$A$2:$A$25</c:f>
              <c:strCache>
                <c:ptCount val="24"/>
                <c:pt idx="0">
                  <c:v>Spain</c:v>
                </c:pt>
                <c:pt idx="1">
                  <c:v>Italy</c:v>
                </c:pt>
                <c:pt idx="2">
                  <c:v>Ireland</c:v>
                </c:pt>
                <c:pt idx="3">
                  <c:v>England (UK)</c:v>
                </c:pt>
                <c:pt idx="4">
                  <c:v>England/N. Ireland (UK)</c:v>
                </c:pt>
                <c:pt idx="5">
                  <c:v>Korea</c:v>
                </c:pt>
                <c:pt idx="6">
                  <c:v>Denmark</c:v>
                </c:pt>
                <c:pt idx="7">
                  <c:v>Canada</c:v>
                </c:pt>
                <c:pt idx="8">
                  <c:v>Slovak Republic</c:v>
                </c:pt>
                <c:pt idx="9">
                  <c:v>Poland</c:v>
                </c:pt>
                <c:pt idx="10">
                  <c:v>Northern Ireland (UK)</c:v>
                </c:pt>
                <c:pt idx="11">
                  <c:v>United States</c:v>
                </c:pt>
                <c:pt idx="12">
                  <c:v>Estonia</c:v>
                </c:pt>
                <c:pt idx="13">
                  <c:v>France</c:v>
                </c:pt>
                <c:pt idx="14">
                  <c:v>Australia</c:v>
                </c:pt>
                <c:pt idx="15">
                  <c:v>Germany</c:v>
                </c:pt>
                <c:pt idx="16">
                  <c:v>Austria</c:v>
                </c:pt>
                <c:pt idx="17">
                  <c:v>Norway</c:v>
                </c:pt>
                <c:pt idx="18">
                  <c:v>Czech Republic</c:v>
                </c:pt>
                <c:pt idx="19">
                  <c:v>Sweden</c:v>
                </c:pt>
                <c:pt idx="20">
                  <c:v>Flanders (Belgium)</c:v>
                </c:pt>
                <c:pt idx="21">
                  <c:v>Japan</c:v>
                </c:pt>
                <c:pt idx="22">
                  <c:v>Netherlands</c:v>
                </c:pt>
                <c:pt idx="23">
                  <c:v>Finland</c:v>
                </c:pt>
              </c:strCache>
            </c:strRef>
          </c:cat>
          <c:val>
            <c:numRef>
              <c:f>Sheet1!$B$2:$B$25</c:f>
              <c:numCache>
                <c:formatCode>0</c:formatCode>
                <c:ptCount val="24"/>
                <c:pt idx="0">
                  <c:v>286.37688105191256</c:v>
                </c:pt>
                <c:pt idx="1">
                  <c:v>289.89473369323139</c:v>
                </c:pt>
                <c:pt idx="2">
                  <c:v>294.8626768333408</c:v>
                </c:pt>
                <c:pt idx="3">
                  <c:v>296.35456149674002</c:v>
                </c:pt>
                <c:pt idx="4">
                  <c:v>296.48766087428982</c:v>
                </c:pt>
                <c:pt idx="5">
                  <c:v>297.74817546076434</c:v>
                </c:pt>
                <c:pt idx="6">
                  <c:v>298.04777258128371</c:v>
                </c:pt>
                <c:pt idx="7">
                  <c:v>299.27666189137983</c:v>
                </c:pt>
                <c:pt idx="8">
                  <c:v>299.86251937861266</c:v>
                </c:pt>
                <c:pt idx="9">
                  <c:v>299.90314897337754</c:v>
                </c:pt>
                <c:pt idx="10">
                  <c:v>300.82134561574048</c:v>
                </c:pt>
                <c:pt idx="11">
                  <c:v>303.63675882120845</c:v>
                </c:pt>
                <c:pt idx="12">
                  <c:v>303.7546780747823</c:v>
                </c:pt>
                <c:pt idx="13">
                  <c:v>304.72963173811809</c:v>
                </c:pt>
                <c:pt idx="14">
                  <c:v>305.51743023316169</c:v>
                </c:pt>
                <c:pt idx="15">
                  <c:v>306.13104236856168</c:v>
                </c:pt>
                <c:pt idx="16">
                  <c:v>308.33993334040616</c:v>
                </c:pt>
                <c:pt idx="17">
                  <c:v>308.41150027437698</c:v>
                </c:pt>
                <c:pt idx="18">
                  <c:v>311.37192929160221</c:v>
                </c:pt>
                <c:pt idx="19">
                  <c:v>312.850290774825</c:v>
                </c:pt>
                <c:pt idx="20">
                  <c:v>314.39257870539348</c:v>
                </c:pt>
                <c:pt idx="21">
                  <c:v>319.45777281639971</c:v>
                </c:pt>
                <c:pt idx="22">
                  <c:v>323.00159850538489</c:v>
                </c:pt>
                <c:pt idx="23">
                  <c:v>327.8718625477357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95904"/>
        <c:axId val="121197696"/>
      </c:barChart>
      <c:catAx>
        <c:axId val="121195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1197696"/>
        <c:crosses val="autoZero"/>
        <c:auto val="1"/>
        <c:lblAlgn val="ctr"/>
        <c:lblOffset val="100"/>
        <c:noMultiLvlLbl val="0"/>
      </c:catAx>
      <c:valAx>
        <c:axId val="121197696"/>
        <c:scaling>
          <c:orientation val="minMax"/>
          <c:max val="330"/>
          <c:min val="28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1195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19553805774281E-2"/>
          <c:y val="7.1502027895974138E-2"/>
          <c:w val="0.91769258530183728"/>
          <c:h val="0.74080894822559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Programmi di studio a ciclo breve professionalizzante (tipo ITS)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Italy</c:v>
                </c:pt>
                <c:pt idx="1">
                  <c:v>Denmark</c:v>
                </c:pt>
                <c:pt idx="2">
                  <c:v>United States</c:v>
                </c:pt>
                <c:pt idx="3">
                  <c:v>Spain</c:v>
                </c:pt>
                <c:pt idx="4">
                  <c:v>Germany</c:v>
                </c:pt>
                <c:pt idx="5">
                  <c:v>OECD average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0.16990957327063</c:v>
                </c:pt>
                <c:pt idx="1">
                  <c:v>11.575313608163</c:v>
                </c:pt>
                <c:pt idx="2">
                  <c:v>22.082833848591001</c:v>
                </c:pt>
                <c:pt idx="3">
                  <c:v>19.798532870831</c:v>
                </c:pt>
                <c:pt idx="4">
                  <c:v>2.073246522276E-2</c:v>
                </c:pt>
                <c:pt idx="5">
                  <c:v>10.917751965459281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35680"/>
        <c:axId val="32537216"/>
      </c:barChart>
      <c:catAx>
        <c:axId val="32535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32537216"/>
        <c:crosses val="autoZero"/>
        <c:auto val="1"/>
        <c:lblAlgn val="ctr"/>
        <c:lblOffset val="100"/>
        <c:noMultiLvlLbl val="0"/>
      </c:catAx>
      <c:valAx>
        <c:axId val="325372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3253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4915854191102"/>
          <c:y val="0.20255065554231227"/>
          <c:w val="0.79592307560886966"/>
          <c:h val="0.5259636049665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Studenti all'estero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Japan</c:v>
                </c:pt>
                <c:pt idx="4">
                  <c:v>Netherlands</c:v>
                </c:pt>
                <c:pt idx="5">
                  <c:v>Spain</c:v>
                </c:pt>
                <c:pt idx="6">
                  <c:v>United States</c:v>
                </c:pt>
              </c:strCache>
            </c:strRef>
          </c:cat>
          <c:val>
            <c:numRef>
              <c:f>Sheet1!$B$2:$B$8</c:f>
              <c:numCache>
                <c:formatCode>###\ ###\ ##0</c:formatCode>
                <c:ptCount val="7"/>
                <c:pt idx="0">
                  <c:v>71651.003910952</c:v>
                </c:pt>
                <c:pt idx="1">
                  <c:v>115308.52602837</c:v>
                </c:pt>
                <c:pt idx="2">
                  <c:v>46370.859799701997</c:v>
                </c:pt>
                <c:pt idx="3">
                  <c:v>31330.149532711999</c:v>
                </c:pt>
                <c:pt idx="4">
                  <c:v>12858.801813958</c:v>
                </c:pt>
                <c:pt idx="5">
                  <c:v>28654.251041915999</c:v>
                </c:pt>
                <c:pt idx="6">
                  <c:v>48810.550701665001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Studenti stranieri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France</c:v>
                </c:pt>
                <c:pt idx="1">
                  <c:v>Germany</c:v>
                </c:pt>
                <c:pt idx="2">
                  <c:v>Italy</c:v>
                </c:pt>
                <c:pt idx="3">
                  <c:v>Japan</c:v>
                </c:pt>
                <c:pt idx="4">
                  <c:v>Netherlands</c:v>
                </c:pt>
                <c:pt idx="5">
                  <c:v>Spain</c:v>
                </c:pt>
                <c:pt idx="6">
                  <c:v>United States</c:v>
                </c:pt>
              </c:strCache>
            </c:strRef>
          </c:cat>
          <c:val>
            <c:numRef>
              <c:f>Sheet1!$C$2:$C$8</c:f>
              <c:numCache>
                <c:formatCode>###\ ###\ ##0</c:formatCode>
                <c:ptCount val="7"/>
                <c:pt idx="0">
                  <c:v>45940</c:v>
                </c:pt>
                <c:pt idx="1">
                  <c:v>67708</c:v>
                </c:pt>
                <c:pt idx="2">
                  <c:v>15885</c:v>
                </c:pt>
                <c:pt idx="3">
                  <c:v>22949</c:v>
                </c:pt>
                <c:pt idx="4">
                  <c:v>41289</c:v>
                </c:pt>
                <c:pt idx="5">
                  <c:v>19435</c:v>
                </c:pt>
                <c:pt idx="6">
                  <c:v>203214.63992416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174272"/>
        <c:axId val="121311232"/>
      </c:barChart>
      <c:catAx>
        <c:axId val="121174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1311232"/>
        <c:crosses val="autoZero"/>
        <c:auto val="1"/>
        <c:lblAlgn val="ctr"/>
        <c:lblOffset val="100"/>
        <c:noMultiLvlLbl val="0"/>
      </c:catAx>
      <c:valAx>
        <c:axId val="121311232"/>
        <c:scaling>
          <c:orientation val="minMax"/>
          <c:max val="120000"/>
          <c:min val="0"/>
        </c:scaling>
        <c:delete val="0"/>
        <c:axPos val="l"/>
        <c:majorGridlines/>
        <c:numFmt formatCode="###\ ###\ ##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1174272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8.9035596022928848E-2"/>
          <c:y val="1.4420616969958628E-2"/>
          <c:w val="0.27252534035108678"/>
          <c:h val="0.1415997672519779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institutions offering ETPs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8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7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23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Sheet1!$A$2:$A$28</c:f>
              <c:strCache>
                <c:ptCount val="27"/>
                <c:pt idx="0">
                  <c:v>Finland</c:v>
                </c:pt>
                <c:pt idx="1">
                  <c:v>Sweden</c:v>
                </c:pt>
                <c:pt idx="2">
                  <c:v>Netherlands</c:v>
                </c:pt>
                <c:pt idx="3">
                  <c:v>Iceland</c:v>
                </c:pt>
                <c:pt idx="4">
                  <c:v>Lithuania</c:v>
                </c:pt>
                <c:pt idx="5">
                  <c:v>Switzerland</c:v>
                </c:pt>
                <c:pt idx="6">
                  <c:v>Denmark</c:v>
                </c:pt>
                <c:pt idx="7">
                  <c:v>Austria</c:v>
                </c:pt>
                <c:pt idx="8">
                  <c:v>Germany</c:v>
                </c:pt>
                <c:pt idx="9">
                  <c:v>Norway</c:v>
                </c:pt>
                <c:pt idx="10">
                  <c:v>Hungary</c:v>
                </c:pt>
                <c:pt idx="11">
                  <c:v>Latvia</c:v>
                </c:pt>
                <c:pt idx="12">
                  <c:v>Estonia</c:v>
                </c:pt>
                <c:pt idx="13">
                  <c:v>Belgium</c:v>
                </c:pt>
                <c:pt idx="14">
                  <c:v>Czech Republic</c:v>
                </c:pt>
                <c:pt idx="15">
                  <c:v>Slovak Republic</c:v>
                </c:pt>
                <c:pt idx="16">
                  <c:v>Spain</c:v>
                </c:pt>
                <c:pt idx="17">
                  <c:v>Italy</c:v>
                </c:pt>
                <c:pt idx="18">
                  <c:v>Greece</c:v>
                </c:pt>
                <c:pt idx="19">
                  <c:v>Poland</c:v>
                </c:pt>
                <c:pt idx="20">
                  <c:v>Turkey</c:v>
                </c:pt>
                <c:pt idx="21">
                  <c:v>Romania</c:v>
                </c:pt>
                <c:pt idx="22">
                  <c:v>Bulgaria</c:v>
                </c:pt>
                <c:pt idx="23">
                  <c:v>France</c:v>
                </c:pt>
                <c:pt idx="24">
                  <c:v>Portugal</c:v>
                </c:pt>
                <c:pt idx="25">
                  <c:v>Slovenia</c:v>
                </c:pt>
                <c:pt idx="26">
                  <c:v>Croatia</c:v>
                </c:pt>
              </c:strCache>
            </c:str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83.3</c:v>
                </c:pt>
                <c:pt idx="1">
                  <c:v>81</c:v>
                </c:pt>
                <c:pt idx="2">
                  <c:v>65</c:v>
                </c:pt>
                <c:pt idx="3">
                  <c:v>50</c:v>
                </c:pt>
                <c:pt idx="4">
                  <c:v>48.8</c:v>
                </c:pt>
                <c:pt idx="5">
                  <c:v>48.7</c:v>
                </c:pt>
                <c:pt idx="6">
                  <c:v>48</c:v>
                </c:pt>
                <c:pt idx="7">
                  <c:v>46.6</c:v>
                </c:pt>
                <c:pt idx="8">
                  <c:v>43.3</c:v>
                </c:pt>
                <c:pt idx="9">
                  <c:v>41.1</c:v>
                </c:pt>
                <c:pt idx="10">
                  <c:v>35.200000000000003</c:v>
                </c:pt>
                <c:pt idx="11">
                  <c:v>33.299999999999997</c:v>
                </c:pt>
                <c:pt idx="12">
                  <c:v>30.4</c:v>
                </c:pt>
                <c:pt idx="13">
                  <c:v>29.2</c:v>
                </c:pt>
                <c:pt idx="14">
                  <c:v>27.8</c:v>
                </c:pt>
                <c:pt idx="15">
                  <c:v>21.2</c:v>
                </c:pt>
                <c:pt idx="16">
                  <c:v>20.3</c:v>
                </c:pt>
                <c:pt idx="17">
                  <c:v>19.8</c:v>
                </c:pt>
                <c:pt idx="18">
                  <c:v>19</c:v>
                </c:pt>
                <c:pt idx="19">
                  <c:v>17.8</c:v>
                </c:pt>
                <c:pt idx="20">
                  <c:v>17.3</c:v>
                </c:pt>
                <c:pt idx="21">
                  <c:v>16.899999999999999</c:v>
                </c:pt>
                <c:pt idx="22">
                  <c:v>16.3</c:v>
                </c:pt>
                <c:pt idx="23">
                  <c:v>16.100000000000001</c:v>
                </c:pt>
                <c:pt idx="24">
                  <c:v>14.3</c:v>
                </c:pt>
                <c:pt idx="25">
                  <c:v>8.6</c:v>
                </c:pt>
                <c:pt idx="26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21504"/>
        <c:axId val="121631488"/>
      </c:barChart>
      <c:catAx>
        <c:axId val="1216215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en-US"/>
          </a:p>
        </c:txPr>
        <c:crossAx val="121631488"/>
        <c:crosses val="autoZero"/>
        <c:auto val="1"/>
        <c:lblAlgn val="ctr"/>
        <c:lblOffset val="100"/>
        <c:noMultiLvlLbl val="0"/>
      </c:catAx>
      <c:valAx>
        <c:axId val="1216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62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16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34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Sheet1!$A$2:$A$39</c:f>
              <c:strCache>
                <c:ptCount val="38"/>
                <c:pt idx="0">
                  <c:v>United States</c:v>
                </c:pt>
                <c:pt idx="1">
                  <c:v>Chile</c:v>
                </c:pt>
                <c:pt idx="2">
                  <c:v>Canada</c:v>
                </c:pt>
                <c:pt idx="3">
                  <c:v>Korea</c:v>
                </c:pt>
                <c:pt idx="4">
                  <c:v>Colombia</c:v>
                </c:pt>
                <c:pt idx="5">
                  <c:v>New Zealand</c:v>
                </c:pt>
                <c:pt idx="6">
                  <c:v>Finland</c:v>
                </c:pt>
                <c:pt idx="7">
                  <c:v>United Kingdom</c:v>
                </c:pt>
                <c:pt idx="8">
                  <c:v>Austria</c:v>
                </c:pt>
                <c:pt idx="9">
                  <c:v>Netherlands</c:v>
                </c:pt>
                <c:pt idx="10">
                  <c:v>Sweden</c:v>
                </c:pt>
                <c:pt idx="11">
                  <c:v>Estonia</c:v>
                </c:pt>
                <c:pt idx="12">
                  <c:v>Australia</c:v>
                </c:pt>
                <c:pt idx="13">
                  <c:v>Norway</c:v>
                </c:pt>
                <c:pt idx="14">
                  <c:v>Israel</c:v>
                </c:pt>
                <c:pt idx="15">
                  <c:v>Japan</c:v>
                </c:pt>
                <c:pt idx="16">
                  <c:v>OECD average</c:v>
                </c:pt>
                <c:pt idx="17">
                  <c:v>Czech Republic</c:v>
                </c:pt>
                <c:pt idx="18">
                  <c:v>France</c:v>
                </c:pt>
                <c:pt idx="19">
                  <c:v>Turkey</c:v>
                </c:pt>
                <c:pt idx="20">
                  <c:v>Belgium</c:v>
                </c:pt>
                <c:pt idx="21">
                  <c:v>Russian Federation</c:v>
                </c:pt>
                <c:pt idx="22">
                  <c:v>Latvia</c:v>
                </c:pt>
                <c:pt idx="23">
                  <c:v>Portugal</c:v>
                </c:pt>
                <c:pt idx="24">
                  <c:v>Poland</c:v>
                </c:pt>
                <c:pt idx="25">
                  <c:v>Mexico</c:v>
                </c:pt>
                <c:pt idx="26">
                  <c:v>Ireland</c:v>
                </c:pt>
                <c:pt idx="27">
                  <c:v>Hungary</c:v>
                </c:pt>
                <c:pt idx="28">
                  <c:v>Spain</c:v>
                </c:pt>
                <c:pt idx="29">
                  <c:v>Switzerland</c:v>
                </c:pt>
                <c:pt idx="30">
                  <c:v>Germany</c:v>
                </c:pt>
                <c:pt idx="31">
                  <c:v>Slovenia</c:v>
                </c:pt>
                <c:pt idx="32">
                  <c:v>Iceland</c:v>
                </c:pt>
                <c:pt idx="33">
                  <c:v>Slovak Republic</c:v>
                </c:pt>
                <c:pt idx="34">
                  <c:v>Italy</c:v>
                </c:pt>
                <c:pt idx="35">
                  <c:v>Brazil</c:v>
                </c:pt>
                <c:pt idx="36">
                  <c:v>Indonesia</c:v>
                </c:pt>
                <c:pt idx="37">
                  <c:v>Luxembourg</c:v>
                </c:pt>
              </c:strCache>
            </c:strRef>
          </c:cat>
          <c:val>
            <c:numRef>
              <c:f>Sheet1!$B$2:$B$39</c:f>
              <c:numCache>
                <c:formatCode>General</c:formatCode>
                <c:ptCount val="38"/>
                <c:pt idx="0">
                  <c:v>2.793256461915389</c:v>
                </c:pt>
                <c:pt idx="1">
                  <c:v>2.5257297590895638</c:v>
                </c:pt>
                <c:pt idx="2">
                  <c:v>2.4736512693120414</c:v>
                </c:pt>
                <c:pt idx="3">
                  <c:v>2.3377466391914172</c:v>
                </c:pt>
                <c:pt idx="4">
                  <c:v>1.9353364443290002</c:v>
                </c:pt>
                <c:pt idx="5">
                  <c:v>1.8898801355638166</c:v>
                </c:pt>
                <c:pt idx="6">
                  <c:v>1.8477560397223212</c:v>
                </c:pt>
                <c:pt idx="7">
                  <c:v>1.7961921148143438</c:v>
                </c:pt>
                <c:pt idx="8">
                  <c:v>1.7391302485517259</c:v>
                </c:pt>
                <c:pt idx="9">
                  <c:v>1.6974755240890453</c:v>
                </c:pt>
                <c:pt idx="10">
                  <c:v>1.6864235100955274</c:v>
                </c:pt>
                <c:pt idx="11">
                  <c:v>1.6184602352364839</c:v>
                </c:pt>
                <c:pt idx="12">
                  <c:v>1.597611812137725</c:v>
                </c:pt>
                <c:pt idx="13">
                  <c:v>1.5792924529329375</c:v>
                </c:pt>
                <c:pt idx="14">
                  <c:v>1.5768904233072047</c:v>
                </c:pt>
                <c:pt idx="15">
                  <c:v>1.5464759247534663</c:v>
                </c:pt>
                <c:pt idx="16">
                  <c:v>1.5429119950727548</c:v>
                </c:pt>
                <c:pt idx="17">
                  <c:v>1.4431836958829944</c:v>
                </c:pt>
                <c:pt idx="18">
                  <c:v>1.440117184641849</c:v>
                </c:pt>
                <c:pt idx="19">
                  <c:v>1.4173814337852664</c:v>
                </c:pt>
                <c:pt idx="20">
                  <c:v>1.3969543184666342</c:v>
                </c:pt>
                <c:pt idx="21">
                  <c:v>1.3897744631069477</c:v>
                </c:pt>
                <c:pt idx="22">
                  <c:v>1.3596707441129079</c:v>
                </c:pt>
                <c:pt idx="23">
                  <c:v>1.3330000808637283</c:v>
                </c:pt>
                <c:pt idx="24">
                  <c:v>1.3288682742381157</c:v>
                </c:pt>
                <c:pt idx="25">
                  <c:v>1.3263363409427424</c:v>
                </c:pt>
                <c:pt idx="26">
                  <c:v>1.2553870043426791</c:v>
                </c:pt>
                <c:pt idx="27">
                  <c:v>1.2497765880670983</c:v>
                </c:pt>
                <c:pt idx="28">
                  <c:v>1.2402874261485011</c:v>
                </c:pt>
                <c:pt idx="29">
                  <c:v>1.2353486979184178</c:v>
                </c:pt>
                <c:pt idx="30">
                  <c:v>1.2230243262075657</c:v>
                </c:pt>
                <c:pt idx="31">
                  <c:v>1.2179451146268883</c:v>
                </c:pt>
                <c:pt idx="32">
                  <c:v>1.1657049313991752</c:v>
                </c:pt>
                <c:pt idx="33">
                  <c:v>1.0366775641669466</c:v>
                </c:pt>
                <c:pt idx="34">
                  <c:v>0.93552096267765494</c:v>
                </c:pt>
                <c:pt idx="35">
                  <c:v>0.87329174064863058</c:v>
                </c:pt>
                <c:pt idx="36">
                  <c:v>0.75791167231765422</c:v>
                </c:pt>
                <c:pt idx="37">
                  <c:v>0.42169734723888425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767808"/>
        <c:axId val="121769344"/>
      </c:barChart>
      <c:catAx>
        <c:axId val="12176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121769344"/>
        <c:crosses val="autoZero"/>
        <c:auto val="1"/>
        <c:lblAlgn val="ctr"/>
        <c:lblOffset val="100"/>
        <c:noMultiLvlLbl val="0"/>
      </c:catAx>
      <c:valAx>
        <c:axId val="12176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76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444206979478822E-2"/>
          <c:y val="0.22877234803337307"/>
          <c:w val="0.87231439968131508"/>
          <c:h val="0.47084305463009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 education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4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Sheet1!$A$2:$A$33</c:f>
              <c:strCache>
                <c:ptCount val="32"/>
                <c:pt idx="0">
                  <c:v>Luxembourg</c:v>
                </c:pt>
                <c:pt idx="1">
                  <c:v>Greece</c:v>
                </c:pt>
                <c:pt idx="2">
                  <c:v>Norway</c:v>
                </c:pt>
                <c:pt idx="3">
                  <c:v>Hungary</c:v>
                </c:pt>
                <c:pt idx="4">
                  <c:v>Poland</c:v>
                </c:pt>
                <c:pt idx="5">
                  <c:v>Austria</c:v>
                </c:pt>
                <c:pt idx="6">
                  <c:v>Italy</c:v>
                </c:pt>
                <c:pt idx="7">
                  <c:v>Belgium</c:v>
                </c:pt>
                <c:pt idx="8">
                  <c:v>Sweden</c:v>
                </c:pt>
                <c:pt idx="9">
                  <c:v>Estonia</c:v>
                </c:pt>
                <c:pt idx="10">
                  <c:v>Finland</c:v>
                </c:pt>
                <c:pt idx="11">
                  <c:v>Portugal</c:v>
                </c:pt>
                <c:pt idx="12">
                  <c:v>Spain</c:v>
                </c:pt>
                <c:pt idx="13">
                  <c:v>Canada</c:v>
                </c:pt>
                <c:pt idx="14">
                  <c:v>OECD average</c:v>
                </c:pt>
                <c:pt idx="15">
                  <c:v>Israel</c:v>
                </c:pt>
                <c:pt idx="16">
                  <c:v>United States</c:v>
                </c:pt>
                <c:pt idx="17">
                  <c:v>Australia</c:v>
                </c:pt>
                <c:pt idx="18">
                  <c:v>Germany</c:v>
                </c:pt>
                <c:pt idx="19">
                  <c:v>Slovenia</c:v>
                </c:pt>
                <c:pt idx="20">
                  <c:v>Ireland</c:v>
                </c:pt>
                <c:pt idx="21">
                  <c:v>New Zealand</c:v>
                </c:pt>
                <c:pt idx="22">
                  <c:v>Slovak Republic</c:v>
                </c:pt>
                <c:pt idx="23">
                  <c:v>Netherlands</c:v>
                </c:pt>
                <c:pt idx="24">
                  <c:v>Korea</c:v>
                </c:pt>
                <c:pt idx="25">
                  <c:v>Japan</c:v>
                </c:pt>
                <c:pt idx="26">
                  <c:v>Czech Republic</c:v>
                </c:pt>
                <c:pt idx="27">
                  <c:v>France</c:v>
                </c:pt>
                <c:pt idx="28">
                  <c:v>Turkey</c:v>
                </c:pt>
                <c:pt idx="29">
                  <c:v>United Kingdom</c:v>
                </c:pt>
                <c:pt idx="30">
                  <c:v>Chile</c:v>
                </c:pt>
                <c:pt idx="31">
                  <c:v>Mexico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8.8191143357518005</c:v>
                </c:pt>
                <c:pt idx="1">
                  <c:v>9.4932793886267</c:v>
                </c:pt>
                <c:pt idx="2">
                  <c:v>10.340965497103999</c:v>
                </c:pt>
                <c:pt idx="3">
                  <c:v>10.630954154458999</c:v>
                </c:pt>
                <c:pt idx="4">
                  <c:v>11.092872545801001</c:v>
                </c:pt>
                <c:pt idx="5">
                  <c:v>11.918785532586</c:v>
                </c:pt>
                <c:pt idx="6">
                  <c:v>12.345515967181999</c:v>
                </c:pt>
                <c:pt idx="7">
                  <c:v>12.671512356509</c:v>
                </c:pt>
                <c:pt idx="8">
                  <c:v>12.674754562871</c:v>
                </c:pt>
                <c:pt idx="9">
                  <c:v>13.040030341689</c:v>
                </c:pt>
                <c:pt idx="10">
                  <c:v>13.197182031663999</c:v>
                </c:pt>
                <c:pt idx="11">
                  <c:v>13.204580061626</c:v>
                </c:pt>
                <c:pt idx="12">
                  <c:v>13.756119121803</c:v>
                </c:pt>
                <c:pt idx="13">
                  <c:v>14.026597776674</c:v>
                </c:pt>
                <c:pt idx="14">
                  <c:v>15.173098127573954</c:v>
                </c:pt>
                <c:pt idx="15">
                  <c:v>15.267556138214999</c:v>
                </c:pt>
                <c:pt idx="16">
                  <c:v>15.347167925271</c:v>
                </c:pt>
                <c:pt idx="17">
                  <c:v>15.614583134217</c:v>
                </c:pt>
                <c:pt idx="18">
                  <c:v>15.62040389683</c:v>
                </c:pt>
                <c:pt idx="19">
                  <c:v>15.995307917889001</c:v>
                </c:pt>
                <c:pt idx="20">
                  <c:v>16.361212121211999</c:v>
                </c:pt>
                <c:pt idx="21">
                  <c:v>16.388088532862</c:v>
                </c:pt>
                <c:pt idx="22">
                  <c:v>16.939663461538</c:v>
                </c:pt>
                <c:pt idx="23">
                  <c:v>17</c:v>
                </c:pt>
                <c:pt idx="24">
                  <c:v>17.306187143372</c:v>
                </c:pt>
                <c:pt idx="25">
                  <c:v>17.402013007280999</c:v>
                </c:pt>
                <c:pt idx="26">
                  <c:v>18.788410683973002</c:v>
                </c:pt>
                <c:pt idx="27">
                  <c:v>19.313357982378999</c:v>
                </c:pt>
                <c:pt idx="28">
                  <c:v>19.833245285293</c:v>
                </c:pt>
                <c:pt idx="29">
                  <c:v>20.67346707722</c:v>
                </c:pt>
                <c:pt idx="30">
                  <c:v>22.525193338891999</c:v>
                </c:pt>
                <c:pt idx="31">
                  <c:v>27.690959922659999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945088"/>
        <c:axId val="1219472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Upper secondary education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Sheet1!$A$2:$A$33</c:f>
              <c:strCache>
                <c:ptCount val="32"/>
                <c:pt idx="0">
                  <c:v>Luxembourg</c:v>
                </c:pt>
                <c:pt idx="1">
                  <c:v>Greece</c:v>
                </c:pt>
                <c:pt idx="2">
                  <c:v>Norway</c:v>
                </c:pt>
                <c:pt idx="3">
                  <c:v>Hungary</c:v>
                </c:pt>
                <c:pt idx="4">
                  <c:v>Poland</c:v>
                </c:pt>
                <c:pt idx="5">
                  <c:v>Austria</c:v>
                </c:pt>
                <c:pt idx="6">
                  <c:v>Italy</c:v>
                </c:pt>
                <c:pt idx="7">
                  <c:v>Belgium</c:v>
                </c:pt>
                <c:pt idx="8">
                  <c:v>Sweden</c:v>
                </c:pt>
                <c:pt idx="9">
                  <c:v>Estonia</c:v>
                </c:pt>
                <c:pt idx="10">
                  <c:v>Finland</c:v>
                </c:pt>
                <c:pt idx="11">
                  <c:v>Portugal</c:v>
                </c:pt>
                <c:pt idx="12">
                  <c:v>Spain</c:v>
                </c:pt>
                <c:pt idx="13">
                  <c:v>Canada</c:v>
                </c:pt>
                <c:pt idx="14">
                  <c:v>OECD average</c:v>
                </c:pt>
                <c:pt idx="15">
                  <c:v>Israel</c:v>
                </c:pt>
                <c:pt idx="16">
                  <c:v>United States</c:v>
                </c:pt>
                <c:pt idx="17">
                  <c:v>Australia</c:v>
                </c:pt>
                <c:pt idx="18">
                  <c:v>Germany</c:v>
                </c:pt>
                <c:pt idx="19">
                  <c:v>Slovenia</c:v>
                </c:pt>
                <c:pt idx="20">
                  <c:v>Ireland</c:v>
                </c:pt>
                <c:pt idx="21">
                  <c:v>New Zealand</c:v>
                </c:pt>
                <c:pt idx="22">
                  <c:v>Slovak Republic</c:v>
                </c:pt>
                <c:pt idx="23">
                  <c:v>Netherlands</c:v>
                </c:pt>
                <c:pt idx="24">
                  <c:v>Korea</c:v>
                </c:pt>
                <c:pt idx="25">
                  <c:v>Japan</c:v>
                </c:pt>
                <c:pt idx="26">
                  <c:v>Czech Republic</c:v>
                </c:pt>
                <c:pt idx="27">
                  <c:v>France</c:v>
                </c:pt>
                <c:pt idx="28">
                  <c:v>Turkey</c:v>
                </c:pt>
                <c:pt idx="29">
                  <c:v>United Kingdom</c:v>
                </c:pt>
                <c:pt idx="30">
                  <c:v>Chile</c:v>
                </c:pt>
                <c:pt idx="31">
                  <c:v>Mexico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7.1286969253294004</c:v>
                </c:pt>
                <c:pt idx="1">
                  <c:v>8.0683701206914993</c:v>
                </c:pt>
                <c:pt idx="2">
                  <c:v>10.337688967514</c:v>
                </c:pt>
                <c:pt idx="3">
                  <c:v>12.040387487447999</c:v>
                </c:pt>
                <c:pt idx="4">
                  <c:v>11.017894897885</c:v>
                </c:pt>
                <c:pt idx="5">
                  <c:v>9.8541636234300007</c:v>
                </c:pt>
                <c:pt idx="6">
                  <c:v>12.562876962325999</c:v>
                </c:pt>
                <c:pt idx="7">
                  <c:v>9.8693646048900003</c:v>
                </c:pt>
                <c:pt idx="8">
                  <c:v>12.789519651060999</c:v>
                </c:pt>
                <c:pt idx="9">
                  <c:v>11.339736974412</c:v>
                </c:pt>
                <c:pt idx="10">
                  <c:v>15.99444024374</c:v>
                </c:pt>
                <c:pt idx="11">
                  <c:v>8.3969053731337997</c:v>
                </c:pt>
                <c:pt idx="12">
                  <c:v>11.047565573709999</c:v>
                </c:pt>
                <c:pt idx="13">
                  <c:v>13.849653510093001</c:v>
                </c:pt>
                <c:pt idx="14">
                  <c:v>13.348174654141314</c:v>
                </c:pt>
                <c:pt idx="15">
                  <c:v>11</c:v>
                </c:pt>
                <c:pt idx="16">
                  <c:v>15.362316405150001</c:v>
                </c:pt>
                <c:pt idx="17">
                  <c:v>12.022082129467</c:v>
                </c:pt>
                <c:pt idx="18">
                  <c:v>13.215176688636999</c:v>
                </c:pt>
                <c:pt idx="19">
                  <c:v>13.491725768322</c:v>
                </c:pt>
                <c:pt idx="20">
                  <c:v>13.946442266723</c:v>
                </c:pt>
                <c:pt idx="21">
                  <c:v>13.328231577705001</c:v>
                </c:pt>
                <c:pt idx="22">
                  <c:v>13.581231017169999</c:v>
                </c:pt>
                <c:pt idx="23">
                  <c:v>19</c:v>
                </c:pt>
                <c:pt idx="24">
                  <c:v>15.084733358788</c:v>
                </c:pt>
                <c:pt idx="25">
                  <c:v>11.720062735237001</c:v>
                </c:pt>
                <c:pt idx="26">
                  <c:v>11.090276388295999</c:v>
                </c:pt>
                <c:pt idx="27">
                  <c:v>10.127900674064</c:v>
                </c:pt>
                <c:pt idx="28">
                  <c:v>15.619035289040999</c:v>
                </c:pt>
                <c:pt idx="29">
                  <c:v>18.510744828497</c:v>
                </c:pt>
                <c:pt idx="30">
                  <c:v>25.061552848647999</c:v>
                </c:pt>
                <c:pt idx="31">
                  <c:v>27.334637386971998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45088"/>
        <c:axId val="121947264"/>
      </c:lineChart>
      <c:catAx>
        <c:axId val="121945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1947264"/>
        <c:crosses val="autoZero"/>
        <c:auto val="1"/>
        <c:lblAlgn val="ctr"/>
        <c:lblOffset val="100"/>
        <c:noMultiLvlLbl val="0"/>
      </c:catAx>
      <c:valAx>
        <c:axId val="1219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94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8167421896211868E-2"/>
          <c:y val="2.8723358328719056E-2"/>
          <c:w val="0.96466184534123112"/>
          <c:h val="0.14159976725197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50859489202047E-2"/>
          <c:y val="8.207443218180531E-2"/>
          <c:w val="0.90670035915961489"/>
          <c:h val="0.67410180586237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17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28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Sheet1!$A$2:$A$26</c:f>
              <c:strCache>
                <c:ptCount val="25"/>
                <c:pt idx="0">
                  <c:v>Luxembourg</c:v>
                </c:pt>
                <c:pt idx="1">
                  <c:v>Denmark</c:v>
                </c:pt>
                <c:pt idx="2">
                  <c:v>France</c:v>
                </c:pt>
                <c:pt idx="3">
                  <c:v>Israel</c:v>
                </c:pt>
                <c:pt idx="4">
                  <c:v>Belgium (Fl.)</c:v>
                </c:pt>
                <c:pt idx="5">
                  <c:v>Austria</c:v>
                </c:pt>
                <c:pt idx="6">
                  <c:v>Slovenia</c:v>
                </c:pt>
                <c:pt idx="7">
                  <c:v>Greece</c:v>
                </c:pt>
                <c:pt idx="8">
                  <c:v>Belgium (Fr.)</c:v>
                </c:pt>
                <c:pt idx="9">
                  <c:v>Poland</c:v>
                </c:pt>
                <c:pt idx="10">
                  <c:v>Netherlands</c:v>
                </c:pt>
                <c:pt idx="11">
                  <c:v>Estonia</c:v>
                </c:pt>
                <c:pt idx="12">
                  <c:v>Sweden</c:v>
                </c:pt>
                <c:pt idx="13">
                  <c:v>Australia</c:v>
                </c:pt>
                <c:pt idx="14">
                  <c:v>Scotland</c:v>
                </c:pt>
                <c:pt idx="15">
                  <c:v>England</c:v>
                </c:pt>
                <c:pt idx="16">
                  <c:v>Finland</c:v>
                </c:pt>
                <c:pt idx="17">
                  <c:v>OECD average</c:v>
                </c:pt>
                <c:pt idx="18">
                  <c:v>Norway</c:v>
                </c:pt>
                <c:pt idx="19">
                  <c:v>United States</c:v>
                </c:pt>
                <c:pt idx="20">
                  <c:v>Italy</c:v>
                </c:pt>
                <c:pt idx="21">
                  <c:v>Hungary</c:v>
                </c:pt>
                <c:pt idx="22">
                  <c:v>Chile</c:v>
                </c:pt>
                <c:pt idx="23">
                  <c:v>Slovak Republic</c:v>
                </c:pt>
                <c:pt idx="24">
                  <c:v>Czech Republic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1.24300432728276</c:v>
                </c:pt>
                <c:pt idx="1">
                  <c:v>1.0051312370407706</c:v>
                </c:pt>
                <c:pt idx="2">
                  <c:v>0.98848864936405112</c:v>
                </c:pt>
                <c:pt idx="3">
                  <c:v>0.94568676909433191</c:v>
                </c:pt>
                <c:pt idx="4">
                  <c:v>0.91576093238132994</c:v>
                </c:pt>
                <c:pt idx="5">
                  <c:v>0.89018276024505438</c:v>
                </c:pt>
                <c:pt idx="6">
                  <c:v>0.87826117146338734</c:v>
                </c:pt>
                <c:pt idx="7">
                  <c:v>0.86552328892863262</c:v>
                </c:pt>
                <c:pt idx="8">
                  <c:v>0.86298438303250402</c:v>
                </c:pt>
                <c:pt idx="9">
                  <c:v>0.86076131895728791</c:v>
                </c:pt>
                <c:pt idx="10">
                  <c:v>0.85074584303768597</c:v>
                </c:pt>
                <c:pt idx="11">
                  <c:v>0.84413116615516892</c:v>
                </c:pt>
                <c:pt idx="12">
                  <c:v>0.83618008171567404</c:v>
                </c:pt>
                <c:pt idx="13">
                  <c:v>0.83073365463210913</c:v>
                </c:pt>
                <c:pt idx="14">
                  <c:v>0.82188377855065553</c:v>
                </c:pt>
                <c:pt idx="15">
                  <c:v>0.81779198816999044</c:v>
                </c:pt>
                <c:pt idx="16">
                  <c:v>0.80812526431296017</c:v>
                </c:pt>
                <c:pt idx="17">
                  <c:v>0.7967227201654834</c:v>
                </c:pt>
                <c:pt idx="18">
                  <c:v>0.7779201466352067</c:v>
                </c:pt>
                <c:pt idx="19">
                  <c:v>0.68252647560804913</c:v>
                </c:pt>
                <c:pt idx="20">
                  <c:v>0.67122777420344815</c:v>
                </c:pt>
                <c:pt idx="21">
                  <c:v>0.62040510184482967</c:v>
                </c:pt>
                <c:pt idx="22">
                  <c:v>0.59852568810128048</c:v>
                </c:pt>
                <c:pt idx="23">
                  <c:v>0.5693249540325851</c:v>
                </c:pt>
                <c:pt idx="24">
                  <c:v>0.52255496636101562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95264"/>
        <c:axId val="122397056"/>
      </c:barChart>
      <c:catAx>
        <c:axId val="122395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en-US"/>
          </a:p>
        </c:txPr>
        <c:crossAx val="122397056"/>
        <c:crosses val="autoZero"/>
        <c:auto val="1"/>
        <c:lblAlgn val="ctr"/>
        <c:lblOffset val="100"/>
        <c:noMultiLvlLbl val="0"/>
      </c:catAx>
      <c:valAx>
        <c:axId val="122397056"/>
        <c:scaling>
          <c:orientation val="minMax"/>
          <c:min val="0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2239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55799375044328E-2"/>
          <c:y val="0.18824791418355186"/>
          <c:w val="0.88764625389798368"/>
          <c:h val="0.54233517592184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Istruzione pre-primaria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Italy</c:v>
                </c:pt>
                <c:pt idx="1">
                  <c:v>OECD average</c:v>
                </c:pt>
                <c:pt idx="2">
                  <c:v>Hungary</c:v>
                </c:pt>
                <c:pt idx="3">
                  <c:v>Slovak Republic</c:v>
                </c:pt>
                <c:pt idx="4">
                  <c:v>Czech Republic</c:v>
                </c:pt>
                <c:pt idx="5">
                  <c:v>Korea</c:v>
                </c:pt>
                <c:pt idx="6">
                  <c:v>Portugal</c:v>
                </c:pt>
                <c:pt idx="7">
                  <c:v>Greece</c:v>
                </c:pt>
                <c:pt idx="8">
                  <c:v>Austria</c:v>
                </c:pt>
                <c:pt idx="9">
                  <c:v>Poland</c:v>
                </c:pt>
                <c:pt idx="10">
                  <c:v>Slovenia</c:v>
                </c:pt>
                <c:pt idx="11">
                  <c:v>New Zealand</c:v>
                </c:pt>
                <c:pt idx="12">
                  <c:v>Finland</c:v>
                </c:pt>
                <c:pt idx="13">
                  <c:v>Germany</c:v>
                </c:pt>
                <c:pt idx="14">
                  <c:v>Japan</c:v>
                </c:pt>
                <c:pt idx="15">
                  <c:v>Belgium</c:v>
                </c:pt>
                <c:pt idx="16">
                  <c:v>Sweden</c:v>
                </c:pt>
                <c:pt idx="17">
                  <c:v>Spain</c:v>
                </c:pt>
                <c:pt idx="18">
                  <c:v>Turkey</c:v>
                </c:pt>
                <c:pt idx="19">
                  <c:v>United States</c:v>
                </c:pt>
                <c:pt idx="20">
                  <c:v>Norway</c:v>
                </c:pt>
                <c:pt idx="21">
                  <c:v>United Kingdom</c:v>
                </c:pt>
                <c:pt idx="22">
                  <c:v>Netherlands</c:v>
                </c:pt>
                <c:pt idx="23">
                  <c:v>France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97.981434319383993</c:v>
                </c:pt>
                <c:pt idx="1">
                  <c:v>96.26504217287426</c:v>
                </c:pt>
                <c:pt idx="2">
                  <c:v>99.731605132233994</c:v>
                </c:pt>
                <c:pt idx="3">
                  <c:v>99.657142857143</c:v>
                </c:pt>
                <c:pt idx="4">
                  <c:v>99.524029341825994</c:v>
                </c:pt>
                <c:pt idx="5">
                  <c:v>99.054018714966006</c:v>
                </c:pt>
                <c:pt idx="6">
                  <c:v>98.959034964178997</c:v>
                </c:pt>
                <c:pt idx="7">
                  <c:v>98.773705974619006</c:v>
                </c:pt>
                <c:pt idx="8">
                  <c:v>98.725519399120003</c:v>
                </c:pt>
                <c:pt idx="9">
                  <c:v>98.201740330811006</c:v>
                </c:pt>
                <c:pt idx="10">
                  <c:v>97.727631371311006</c:v>
                </c:pt>
                <c:pt idx="11">
                  <c:v>97.711294586582</c:v>
                </c:pt>
                <c:pt idx="12">
                  <c:v>97.202754585898006</c:v>
                </c:pt>
                <c:pt idx="13">
                  <c:v>97.002098459923999</c:v>
                </c:pt>
                <c:pt idx="14">
                  <c:v>96.999037301789002</c:v>
                </c:pt>
                <c:pt idx="15">
                  <c:v>96.710545865152994</c:v>
                </c:pt>
                <c:pt idx="16">
                  <c:v>95.947776303846993</c:v>
                </c:pt>
                <c:pt idx="17">
                  <c:v>95.151181341639003</c:v>
                </c:pt>
                <c:pt idx="18">
                  <c:v>94.247850889041004</c:v>
                </c:pt>
                <c:pt idx="19">
                  <c:v>94.120118529758003</c:v>
                </c:pt>
                <c:pt idx="20">
                  <c:v>93.267054939348</c:v>
                </c:pt>
                <c:pt idx="21">
                  <c:v>89.999936293504007</c:v>
                </c:pt>
                <c:pt idx="22">
                  <c:v>86.506279629999</c:v>
                </c:pt>
                <c:pt idx="23">
                  <c:v>83.048963485800002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Istruzione primaria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Italy</c:v>
                </c:pt>
                <c:pt idx="1">
                  <c:v>OECD average</c:v>
                </c:pt>
                <c:pt idx="2">
                  <c:v>Hungary</c:v>
                </c:pt>
                <c:pt idx="3">
                  <c:v>Slovak Republic</c:v>
                </c:pt>
                <c:pt idx="4">
                  <c:v>Czech Republic</c:v>
                </c:pt>
                <c:pt idx="5">
                  <c:v>Korea</c:v>
                </c:pt>
                <c:pt idx="6">
                  <c:v>Portugal</c:v>
                </c:pt>
                <c:pt idx="7">
                  <c:v>Greece</c:v>
                </c:pt>
                <c:pt idx="8">
                  <c:v>Austria</c:v>
                </c:pt>
                <c:pt idx="9">
                  <c:v>Poland</c:v>
                </c:pt>
                <c:pt idx="10">
                  <c:v>Slovenia</c:v>
                </c:pt>
                <c:pt idx="11">
                  <c:v>New Zealand</c:v>
                </c:pt>
                <c:pt idx="12">
                  <c:v>Finland</c:v>
                </c:pt>
                <c:pt idx="13">
                  <c:v>Germany</c:v>
                </c:pt>
                <c:pt idx="14">
                  <c:v>Japan</c:v>
                </c:pt>
                <c:pt idx="15">
                  <c:v>Belgium</c:v>
                </c:pt>
                <c:pt idx="16">
                  <c:v>Sweden</c:v>
                </c:pt>
                <c:pt idx="17">
                  <c:v>Spain</c:v>
                </c:pt>
                <c:pt idx="18">
                  <c:v>Turkey</c:v>
                </c:pt>
                <c:pt idx="19">
                  <c:v>United States</c:v>
                </c:pt>
                <c:pt idx="20">
                  <c:v>Norway</c:v>
                </c:pt>
                <c:pt idx="21">
                  <c:v>United Kingdom</c:v>
                </c:pt>
                <c:pt idx="22">
                  <c:v>Netherlands</c:v>
                </c:pt>
                <c:pt idx="23">
                  <c:v>France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95.940858518938995</c:v>
                </c:pt>
                <c:pt idx="1">
                  <c:v>82.124206561699481</c:v>
                </c:pt>
                <c:pt idx="2">
                  <c:v>95.584822151455</c:v>
                </c:pt>
                <c:pt idx="3">
                  <c:v>89.516014234875001</c:v>
                </c:pt>
                <c:pt idx="4">
                  <c:v>96.803969344589007</c:v>
                </c:pt>
                <c:pt idx="5">
                  <c:v>78.639012166772005</c:v>
                </c:pt>
                <c:pt idx="6">
                  <c:v>79.215078750323002</c:v>
                </c:pt>
                <c:pt idx="7">
                  <c:v>69.940810669064007</c:v>
                </c:pt>
                <c:pt idx="8">
                  <c:v>91.109956509617007</c:v>
                </c:pt>
                <c:pt idx="9">
                  <c:v>85.335971747507998</c:v>
                </c:pt>
                <c:pt idx="10">
                  <c:v>97.093382807669002</c:v>
                </c:pt>
                <c:pt idx="11">
                  <c:v>83.397418750610001</c:v>
                </c:pt>
                <c:pt idx="12">
                  <c:v>79.338686463146999</c:v>
                </c:pt>
                <c:pt idx="13">
                  <c:v>86.189767007686996</c:v>
                </c:pt>
                <c:pt idx="14">
                  <c:v>65.027598122409998</c:v>
                </c:pt>
                <c:pt idx="15">
                  <c:v>81.602893140456999</c:v>
                </c:pt>
                <c:pt idx="16">
                  <c:v>76.976088881733006</c:v>
                </c:pt>
                <c:pt idx="17">
                  <c:v>75.880865819728001</c:v>
                </c:pt>
                <c:pt idx="18">
                  <c:v>57.830189013732003</c:v>
                </c:pt>
                <c:pt idx="19">
                  <c:v>87.156019768682995</c:v>
                </c:pt>
                <c:pt idx="20">
                  <c:v>74.833487901525999</c:v>
                </c:pt>
                <c:pt idx="21">
                  <c:v>86.984459207116998</c:v>
                </c:pt>
                <c:pt idx="22">
                  <c:v>85.647587210292002</c:v>
                </c:pt>
                <c:pt idx="23">
                  <c:v>83.036200652806002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Scuola secondaria superiore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Italy</c:v>
                </c:pt>
                <c:pt idx="1">
                  <c:v>OECD average</c:v>
                </c:pt>
                <c:pt idx="2">
                  <c:v>Hungary</c:v>
                </c:pt>
                <c:pt idx="3">
                  <c:v>Slovak Republic</c:v>
                </c:pt>
                <c:pt idx="4">
                  <c:v>Czech Republic</c:v>
                </c:pt>
                <c:pt idx="5">
                  <c:v>Korea</c:v>
                </c:pt>
                <c:pt idx="6">
                  <c:v>Portugal</c:v>
                </c:pt>
                <c:pt idx="7">
                  <c:v>Greece</c:v>
                </c:pt>
                <c:pt idx="8">
                  <c:v>Austria</c:v>
                </c:pt>
                <c:pt idx="9">
                  <c:v>Poland</c:v>
                </c:pt>
                <c:pt idx="10">
                  <c:v>Slovenia</c:v>
                </c:pt>
                <c:pt idx="11">
                  <c:v>New Zealand</c:v>
                </c:pt>
                <c:pt idx="12">
                  <c:v>Finland</c:v>
                </c:pt>
                <c:pt idx="13">
                  <c:v>Germany</c:v>
                </c:pt>
                <c:pt idx="14">
                  <c:v>Japan</c:v>
                </c:pt>
                <c:pt idx="15">
                  <c:v>Belgium</c:v>
                </c:pt>
                <c:pt idx="16">
                  <c:v>Sweden</c:v>
                </c:pt>
                <c:pt idx="17">
                  <c:v>Spain</c:v>
                </c:pt>
                <c:pt idx="18">
                  <c:v>Turkey</c:v>
                </c:pt>
                <c:pt idx="19">
                  <c:v>United States</c:v>
                </c:pt>
                <c:pt idx="20">
                  <c:v>Norway</c:v>
                </c:pt>
                <c:pt idx="21">
                  <c:v>United Kingdom</c:v>
                </c:pt>
                <c:pt idx="22">
                  <c:v>Netherlands</c:v>
                </c:pt>
                <c:pt idx="23">
                  <c:v>France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66.931231473767994</c:v>
                </c:pt>
                <c:pt idx="1">
                  <c:v>57.552601818055194</c:v>
                </c:pt>
                <c:pt idx="2">
                  <c:v>63.900080580176997</c:v>
                </c:pt>
                <c:pt idx="3">
                  <c:v>71.961890954279994</c:v>
                </c:pt>
                <c:pt idx="4">
                  <c:v>58.567983084669002</c:v>
                </c:pt>
                <c:pt idx="5">
                  <c:v>48.83418792906</c:v>
                </c:pt>
                <c:pt idx="6">
                  <c:v>68.021580245774999</c:v>
                </c:pt>
                <c:pt idx="7">
                  <c:v>51.194954876590003</c:v>
                </c:pt>
                <c:pt idx="8">
                  <c:v>53.913766158062998</c:v>
                </c:pt>
                <c:pt idx="9">
                  <c:v>66.156408481015006</c:v>
                </c:pt>
                <c:pt idx="10">
                  <c:v>66.685291241794005</c:v>
                </c:pt>
                <c:pt idx="11">
                  <c:v>58.737800144121003</c:v>
                </c:pt>
                <c:pt idx="12">
                  <c:v>59.017924654182998</c:v>
                </c:pt>
                <c:pt idx="13">
                  <c:v>52.088228478425002</c:v>
                </c:pt>
                <c:pt idx="14">
                  <c:v>28.353368482718</c:v>
                </c:pt>
                <c:pt idx="15">
                  <c:v>62.073874186121003</c:v>
                </c:pt>
                <c:pt idx="16">
                  <c:v>52.538005668642001</c:v>
                </c:pt>
                <c:pt idx="17">
                  <c:v>52.415481021471997</c:v>
                </c:pt>
                <c:pt idx="18">
                  <c:v>44.330410561211004</c:v>
                </c:pt>
                <c:pt idx="19">
                  <c:v>56.998871264317003</c:v>
                </c:pt>
                <c:pt idx="20">
                  <c:v>51.903679499928998</c:v>
                </c:pt>
                <c:pt idx="21">
                  <c:v>61.605549559471001</c:v>
                </c:pt>
                <c:pt idx="22">
                  <c:v>50.884097668294999</c:v>
                </c:pt>
                <c:pt idx="23">
                  <c:v>54.433164496423998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Istruzione terziaria</c:v>
                </c:pt>
              </c:strCache>
            </c:strRef>
          </c:tx>
          <c:invertIfNegative val="0"/>
          <c:cat>
            <c:strRef>
              <c:f>Sheet1!$A$2:$A$25</c:f>
              <c:strCache>
                <c:ptCount val="24"/>
                <c:pt idx="0">
                  <c:v>Italy</c:v>
                </c:pt>
                <c:pt idx="1">
                  <c:v>OECD average</c:v>
                </c:pt>
                <c:pt idx="2">
                  <c:v>Hungary</c:v>
                </c:pt>
                <c:pt idx="3">
                  <c:v>Slovak Republic</c:v>
                </c:pt>
                <c:pt idx="4">
                  <c:v>Czech Republic</c:v>
                </c:pt>
                <c:pt idx="5">
                  <c:v>Korea</c:v>
                </c:pt>
                <c:pt idx="6">
                  <c:v>Portugal</c:v>
                </c:pt>
                <c:pt idx="7">
                  <c:v>Greece</c:v>
                </c:pt>
                <c:pt idx="8">
                  <c:v>Austria</c:v>
                </c:pt>
                <c:pt idx="9">
                  <c:v>Poland</c:v>
                </c:pt>
                <c:pt idx="10">
                  <c:v>Slovenia</c:v>
                </c:pt>
                <c:pt idx="11">
                  <c:v>New Zealand</c:v>
                </c:pt>
                <c:pt idx="12">
                  <c:v>Finland</c:v>
                </c:pt>
                <c:pt idx="13">
                  <c:v>Germany</c:v>
                </c:pt>
                <c:pt idx="14">
                  <c:v>Japan</c:v>
                </c:pt>
                <c:pt idx="15">
                  <c:v>Belgium</c:v>
                </c:pt>
                <c:pt idx="16">
                  <c:v>Sweden</c:v>
                </c:pt>
                <c:pt idx="17">
                  <c:v>Spain</c:v>
                </c:pt>
                <c:pt idx="18">
                  <c:v>Turkey</c:v>
                </c:pt>
                <c:pt idx="19">
                  <c:v>United States</c:v>
                </c:pt>
                <c:pt idx="20">
                  <c:v>Norway</c:v>
                </c:pt>
                <c:pt idx="21">
                  <c:v>United Kingdom</c:v>
                </c:pt>
                <c:pt idx="22">
                  <c:v>Netherlands</c:v>
                </c:pt>
                <c:pt idx="23">
                  <c:v>France</c:v>
                </c:pt>
              </c:strCache>
            </c:str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36.892533097611</c:v>
                </c:pt>
                <c:pt idx="1">
                  <c:v>41.800150718943229</c:v>
                </c:pt>
                <c:pt idx="2">
                  <c:v>38.780941116836999</c:v>
                </c:pt>
                <c:pt idx="3">
                  <c:v>44.685162094763001</c:v>
                </c:pt>
                <c:pt idx="4">
                  <c:v>38.002934354472004</c:v>
                </c:pt>
                <c:pt idx="5">
                  <c:v>34.600283396724997</c:v>
                </c:pt>
                <c:pt idx="6">
                  <c:v>44.044867820302997</c:v>
                </c:pt>
                <c:pt idx="7">
                  <c:v>33.092800805503998</c:v>
                </c:pt>
                <c:pt idx="8">
                  <c:v>42.101277304768999</c:v>
                </c:pt>
                <c:pt idx="9">
                  <c:v>44.094449901291</c:v>
                </c:pt>
                <c:pt idx="10">
                  <c:v>39.741271386840999</c:v>
                </c:pt>
                <c:pt idx="11">
                  <c:v>48.701867034693997</c:v>
                </c:pt>
                <c:pt idx="12">
                  <c:v>50.688789567134002</c:v>
                </c:pt>
                <c:pt idx="13">
                  <c:v>37.710960929264999</c:v>
                </c:pt>
                <c:pt idx="14">
                  <c:v>25.174542047803001</c:v>
                </c:pt>
                <c:pt idx="15">
                  <c:v>46.877404248201998</c:v>
                </c:pt>
                <c:pt idx="16">
                  <c:v>43.766899185855998</c:v>
                </c:pt>
                <c:pt idx="17">
                  <c:v>40.692826608346998</c:v>
                </c:pt>
                <c:pt idx="18">
                  <c:v>41.565061651855999</c:v>
                </c:pt>
                <c:pt idx="19">
                  <c:v>48.591699542127998</c:v>
                </c:pt>
                <c:pt idx="20">
                  <c:v>45.063270404192998</c:v>
                </c:pt>
                <c:pt idx="21">
                  <c:v>44.146391250699999</c:v>
                </c:pt>
                <c:pt idx="22">
                  <c:v>43.183646602793999</c:v>
                </c:pt>
                <c:pt idx="23">
                  <c:v>37.231620927648997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05728"/>
        <c:axId val="122907264"/>
      </c:barChart>
      <c:catAx>
        <c:axId val="12290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2907264"/>
        <c:crosses val="autoZero"/>
        <c:auto val="1"/>
        <c:lblAlgn val="ctr"/>
        <c:lblOffset val="100"/>
        <c:noMultiLvlLbl val="0"/>
      </c:catAx>
      <c:valAx>
        <c:axId val="122907264"/>
        <c:scaling>
          <c:orientation val="minMax"/>
          <c:max val="10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0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58095385940179E-2"/>
          <c:y val="1.417829624693814E-2"/>
          <c:w val="0.84953214362402274"/>
          <c:h val="0.134933038018638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55799375044328E-2"/>
          <c:y val="0.17431332501161895"/>
          <c:w val="0.86184480042065226"/>
          <c:h val="0.60729633909858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Native-born offspring of native-born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23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28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Sheet1!$A$2:$A$35</c:f>
              <c:strCache>
                <c:ptCount val="34"/>
                <c:pt idx="0">
                  <c:v>Portugal</c:v>
                </c:pt>
                <c:pt idx="1">
                  <c:v>Croatia</c:v>
                </c:pt>
                <c:pt idx="2">
                  <c:v>Hungary</c:v>
                </c:pt>
                <c:pt idx="3">
                  <c:v>Latvia</c:v>
                </c:pt>
                <c:pt idx="4">
                  <c:v>Bulgaria</c:v>
                </c:pt>
                <c:pt idx="5">
                  <c:v>Greece</c:v>
                </c:pt>
                <c:pt idx="6">
                  <c:v>Chile</c:v>
                </c:pt>
                <c:pt idx="7">
                  <c:v>Slovenia</c:v>
                </c:pt>
                <c:pt idx="8">
                  <c:v>Belgium</c:v>
                </c:pt>
                <c:pt idx="9">
                  <c:v>Estonia</c:v>
                </c:pt>
                <c:pt idx="10">
                  <c:v>Denmark</c:v>
                </c:pt>
                <c:pt idx="11">
                  <c:v>Norway</c:v>
                </c:pt>
                <c:pt idx="12">
                  <c:v>Luxembourg</c:v>
                </c:pt>
                <c:pt idx="13">
                  <c:v>Australia</c:v>
                </c:pt>
                <c:pt idx="14">
                  <c:v>Austria</c:v>
                </c:pt>
                <c:pt idx="15">
                  <c:v>Ireland</c:v>
                </c:pt>
                <c:pt idx="16">
                  <c:v>Turkey</c:v>
                </c:pt>
                <c:pt idx="17">
                  <c:v>New Zealand</c:v>
                </c:pt>
                <c:pt idx="18">
                  <c:v>Canada</c:v>
                </c:pt>
                <c:pt idx="19">
                  <c:v>Spain</c:v>
                </c:pt>
                <c:pt idx="20">
                  <c:v>Mexico</c:v>
                </c:pt>
                <c:pt idx="21">
                  <c:v>Netherlands</c:v>
                </c:pt>
                <c:pt idx="22">
                  <c:v>Switzerland</c:v>
                </c:pt>
                <c:pt idx="23">
                  <c:v>Italy</c:v>
                </c:pt>
                <c:pt idx="24">
                  <c:v>EU total (26)</c:v>
                </c:pt>
                <c:pt idx="25">
                  <c:v>Germany</c:v>
                </c:pt>
                <c:pt idx="26">
                  <c:v>Sweden</c:v>
                </c:pt>
                <c:pt idx="27">
                  <c:v>Lithuania</c:v>
                </c:pt>
                <c:pt idx="28">
                  <c:v>OECD total</c:v>
                </c:pt>
                <c:pt idx="29">
                  <c:v>United Kingdom</c:v>
                </c:pt>
                <c:pt idx="30">
                  <c:v>Finland</c:v>
                </c:pt>
                <c:pt idx="31">
                  <c:v>Israel</c:v>
                </c:pt>
                <c:pt idx="32">
                  <c:v>France</c:v>
                </c:pt>
                <c:pt idx="33">
                  <c:v>United States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13.31789</c:v>
                </c:pt>
                <c:pt idx="1">
                  <c:v>2.6598410000000001</c:v>
                </c:pt>
                <c:pt idx="2">
                  <c:v>97.342060000000004</c:v>
                </c:pt>
                <c:pt idx="3">
                  <c:v>-5.4148750000000003</c:v>
                </c:pt>
                <c:pt idx="4">
                  <c:v>42.921729999999997</c:v>
                </c:pt>
                <c:pt idx="5">
                  <c:v>49.153790000000001</c:v>
                </c:pt>
                <c:pt idx="6">
                  <c:v>17.143560000000001</c:v>
                </c:pt>
                <c:pt idx="7">
                  <c:v>2.6881089999999999</c:v>
                </c:pt>
                <c:pt idx="8">
                  <c:v>49.003239999999998</c:v>
                </c:pt>
                <c:pt idx="9">
                  <c:v>-13.95538</c:v>
                </c:pt>
                <c:pt idx="10">
                  <c:v>48.27505</c:v>
                </c:pt>
                <c:pt idx="11">
                  <c:v>14.012230000000001</c:v>
                </c:pt>
                <c:pt idx="12">
                  <c:v>56.517200000000003</c:v>
                </c:pt>
                <c:pt idx="13">
                  <c:v>27.307860000000002</c:v>
                </c:pt>
                <c:pt idx="14">
                  <c:v>17.42962</c:v>
                </c:pt>
                <c:pt idx="15">
                  <c:v>-3.8766699999999998</c:v>
                </c:pt>
                <c:pt idx="16">
                  <c:v>21.409490000000002</c:v>
                </c:pt>
                <c:pt idx="17">
                  <c:v>32.725459999999998</c:v>
                </c:pt>
                <c:pt idx="18">
                  <c:v>25.747859999999999</c:v>
                </c:pt>
                <c:pt idx="19">
                  <c:v>26.25891</c:v>
                </c:pt>
                <c:pt idx="20">
                  <c:v>27.08793</c:v>
                </c:pt>
                <c:pt idx="21">
                  <c:v>18.241289999999999</c:v>
                </c:pt>
                <c:pt idx="22">
                  <c:v>16.825220000000002</c:v>
                </c:pt>
                <c:pt idx="23">
                  <c:v>39.647460000000002</c:v>
                </c:pt>
                <c:pt idx="24">
                  <c:v>33.39669</c:v>
                </c:pt>
                <c:pt idx="25">
                  <c:v>33.90549</c:v>
                </c:pt>
                <c:pt idx="26">
                  <c:v>29.782119999999999</c:v>
                </c:pt>
                <c:pt idx="27">
                  <c:v>9.9703900000000001</c:v>
                </c:pt>
                <c:pt idx="28">
                  <c:v>-1.0625199999999999</c:v>
                </c:pt>
                <c:pt idx="29">
                  <c:v>52.35915</c:v>
                </c:pt>
                <c:pt idx="30">
                  <c:v>14.98043</c:v>
                </c:pt>
                <c:pt idx="31">
                  <c:v>77.477670000000003</c:v>
                </c:pt>
                <c:pt idx="32">
                  <c:v>54.03134</c:v>
                </c:pt>
                <c:pt idx="33">
                  <c:v>5.7057130000000003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50016"/>
        <c:axId val="1229519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Foreign-born who arrived before the age of 6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rgbClr val="FFFF00"/>
              </a:solidFill>
              <a:ln>
                <a:noFill/>
              </a:ln>
            </c:spPr>
          </c:marker>
          <c:cat>
            <c:strRef>
              <c:f>Sheet1!$A$2:$A$35</c:f>
              <c:strCache>
                <c:ptCount val="34"/>
                <c:pt idx="0">
                  <c:v>Portugal</c:v>
                </c:pt>
                <c:pt idx="1">
                  <c:v>Croatia</c:v>
                </c:pt>
                <c:pt idx="2">
                  <c:v>Hungary</c:v>
                </c:pt>
                <c:pt idx="3">
                  <c:v>Latvia</c:v>
                </c:pt>
                <c:pt idx="4">
                  <c:v>Bulgaria</c:v>
                </c:pt>
                <c:pt idx="5">
                  <c:v>Greece</c:v>
                </c:pt>
                <c:pt idx="6">
                  <c:v>Chile</c:v>
                </c:pt>
                <c:pt idx="7">
                  <c:v>Slovenia</c:v>
                </c:pt>
                <c:pt idx="8">
                  <c:v>Belgium</c:v>
                </c:pt>
                <c:pt idx="9">
                  <c:v>Estonia</c:v>
                </c:pt>
                <c:pt idx="10">
                  <c:v>Denmark</c:v>
                </c:pt>
                <c:pt idx="11">
                  <c:v>Norway</c:v>
                </c:pt>
                <c:pt idx="12">
                  <c:v>Luxembourg</c:v>
                </c:pt>
                <c:pt idx="13">
                  <c:v>Australia</c:v>
                </c:pt>
                <c:pt idx="14">
                  <c:v>Austria</c:v>
                </c:pt>
                <c:pt idx="15">
                  <c:v>Ireland</c:v>
                </c:pt>
                <c:pt idx="16">
                  <c:v>Turkey</c:v>
                </c:pt>
                <c:pt idx="17">
                  <c:v>New Zealand</c:v>
                </c:pt>
                <c:pt idx="18">
                  <c:v>Canada</c:v>
                </c:pt>
                <c:pt idx="19">
                  <c:v>Spain</c:v>
                </c:pt>
                <c:pt idx="20">
                  <c:v>Mexico</c:v>
                </c:pt>
                <c:pt idx="21">
                  <c:v>Netherlands</c:v>
                </c:pt>
                <c:pt idx="22">
                  <c:v>Switzerland</c:v>
                </c:pt>
                <c:pt idx="23">
                  <c:v>Italy</c:v>
                </c:pt>
                <c:pt idx="24">
                  <c:v>EU total (26)</c:v>
                </c:pt>
                <c:pt idx="25">
                  <c:v>Germany</c:v>
                </c:pt>
                <c:pt idx="26">
                  <c:v>Sweden</c:v>
                </c:pt>
                <c:pt idx="27">
                  <c:v>Lithuania</c:v>
                </c:pt>
                <c:pt idx="28">
                  <c:v>OECD total</c:v>
                </c:pt>
                <c:pt idx="29">
                  <c:v>United Kingdom</c:v>
                </c:pt>
                <c:pt idx="30">
                  <c:v>Finland</c:v>
                </c:pt>
                <c:pt idx="31">
                  <c:v>Israel</c:v>
                </c:pt>
                <c:pt idx="32">
                  <c:v>France</c:v>
                </c:pt>
                <c:pt idx="33">
                  <c:v>United States</c:v>
                </c:pt>
              </c:strCache>
            </c:str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-3.422596</c:v>
                </c:pt>
                <c:pt idx="1">
                  <c:v>-0.78205340000000001</c:v>
                </c:pt>
                <c:pt idx="2">
                  <c:v>0</c:v>
                </c:pt>
                <c:pt idx="3">
                  <c:v>0</c:v>
                </c:pt>
                <c:pt idx="4">
                  <c:v>7.8908930000000002</c:v>
                </c:pt>
                <c:pt idx="5">
                  <c:v>8.0142349999999993</c:v>
                </c:pt>
                <c:pt idx="6">
                  <c:v>12.31696</c:v>
                </c:pt>
                <c:pt idx="7">
                  <c:v>13.84155</c:v>
                </c:pt>
                <c:pt idx="8">
                  <c:v>15.096730000000001</c:v>
                </c:pt>
                <c:pt idx="9">
                  <c:v>17.59402</c:v>
                </c:pt>
                <c:pt idx="10">
                  <c:v>22.29147</c:v>
                </c:pt>
                <c:pt idx="11">
                  <c:v>25.462579999999999</c:v>
                </c:pt>
                <c:pt idx="12">
                  <c:v>26.369589999999999</c:v>
                </c:pt>
                <c:pt idx="13">
                  <c:v>27.044530000000002</c:v>
                </c:pt>
                <c:pt idx="14">
                  <c:v>28.89434</c:v>
                </c:pt>
                <c:pt idx="15">
                  <c:v>39.586530000000003</c:v>
                </c:pt>
                <c:pt idx="16">
                  <c:v>39.982289999999999</c:v>
                </c:pt>
                <c:pt idx="17">
                  <c:v>42.28105</c:v>
                </c:pt>
                <c:pt idx="18">
                  <c:v>42.6907</c:v>
                </c:pt>
                <c:pt idx="19">
                  <c:v>42.945450000000001</c:v>
                </c:pt>
                <c:pt idx="20">
                  <c:v>43.270769999999999</c:v>
                </c:pt>
                <c:pt idx="21">
                  <c:v>44.859690000000001</c:v>
                </c:pt>
                <c:pt idx="22">
                  <c:v>51.786650000000002</c:v>
                </c:pt>
                <c:pt idx="23">
                  <c:v>55.988230000000001</c:v>
                </c:pt>
                <c:pt idx="24">
                  <c:v>56.337960000000002</c:v>
                </c:pt>
                <c:pt idx="25">
                  <c:v>57.524140000000003</c:v>
                </c:pt>
                <c:pt idx="26">
                  <c:v>61.062220000000003</c:v>
                </c:pt>
                <c:pt idx="27">
                  <c:v>73.109579999999994</c:v>
                </c:pt>
                <c:pt idx="28">
                  <c:v>74.885059999999996</c:v>
                </c:pt>
                <c:pt idx="29">
                  <c:v>84.407380000000003</c:v>
                </c:pt>
                <c:pt idx="30">
                  <c:v>103.7436</c:v>
                </c:pt>
                <c:pt idx="31">
                  <c:v>113.1317</c:v>
                </c:pt>
                <c:pt idx="32">
                  <c:v>137.65819999999999</c:v>
                </c:pt>
                <c:pt idx="33">
                  <c:v>153.036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50016"/>
        <c:axId val="122951936"/>
      </c:lineChart>
      <c:catAx>
        <c:axId val="122950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2951936"/>
        <c:crossesAt val="0"/>
        <c:auto val="1"/>
        <c:lblAlgn val="ctr"/>
        <c:lblOffset val="400"/>
        <c:noMultiLvlLbl val="0"/>
      </c:catAx>
      <c:valAx>
        <c:axId val="122951936"/>
        <c:scaling>
          <c:orientation val="minMax"/>
          <c:max val="160"/>
          <c:min val="-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5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493221493725922E-3"/>
          <c:y val="3.6079083590493305E-2"/>
          <c:w val="0.91922626736170643"/>
          <c:h val="0.17006497703812262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78663797421237E-2"/>
          <c:y val="0.20255065554231227"/>
          <c:w val="0.9125771254128443"/>
          <c:h val="0.693754469606674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Laureati - Italia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61.925849914551002</c:v>
                </c:pt>
                <c:pt idx="1">
                  <c:v>85.726165771484006</c:v>
                </c:pt>
                <c:pt idx="2">
                  <c:v>89.717163085937997</c:v>
                </c:pt>
                <c:pt idx="3">
                  <c:v>75.632293701172003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Diplomati - Italia</c:v>
                </c:pt>
              </c:strCache>
            </c:strRef>
          </c:tx>
          <c:spPr>
            <a:ln w="4445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63.017169952392997</c:v>
                </c:pt>
                <c:pt idx="1">
                  <c:v>76.112380981445</c:v>
                </c:pt>
                <c:pt idx="2">
                  <c:v>77.286231994629006</c:v>
                </c:pt>
                <c:pt idx="3">
                  <c:v>57.115650177002003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Laureati - OCSE</c:v>
                </c:pt>
              </c:strCache>
            </c:strRef>
          </c:tx>
          <c:spPr>
            <a:ln w="44450">
              <a:solidFill>
                <a:srgbClr val="27B3D7"/>
              </a:solidFill>
              <a:prstDash val="solid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Sheet1!$D$2:$D$5</c:f>
              <c:numCache>
                <c:formatCode>[&lt;0.5]\ "n   ";0\ \ \ ;@\ \ \ </c:formatCode>
                <c:ptCount val="4"/>
                <c:pt idx="0">
                  <c:v>81.911678198612151</c:v>
                </c:pt>
                <c:pt idx="1">
                  <c:v>88.377669594504582</c:v>
                </c:pt>
                <c:pt idx="2">
                  <c:v>88.708887736002666</c:v>
                </c:pt>
                <c:pt idx="3">
                  <c:v>69.180334726969491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Diplomati - OCSE</c:v>
                </c:pt>
              </c:strCache>
            </c:strRef>
          </c:tx>
          <c:spPr>
            <a:ln w="44450">
              <a:solidFill>
                <a:srgbClr val="27B3D7"/>
              </a:solidFill>
              <a:prstDash val="sysDash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Sheet1!$E$2:$E$5</c:f>
              <c:numCache>
                <c:formatCode>[&lt;0.5]\ "n   ";0\ \ \ ;@\ \ \ </c:formatCode>
                <c:ptCount val="4"/>
                <c:pt idx="0">
                  <c:v>74.816098877877991</c:v>
                </c:pt>
                <c:pt idx="1">
                  <c:v>80.999608588941143</c:v>
                </c:pt>
                <c:pt idx="2">
                  <c:v>79.455531958377804</c:v>
                </c:pt>
                <c:pt idx="3">
                  <c:v>56.393062013568354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158272"/>
        <c:axId val="159159808"/>
      </c:lineChart>
      <c:catAx>
        <c:axId val="15915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59159808"/>
        <c:crosses val="autoZero"/>
        <c:auto val="1"/>
        <c:lblAlgn val="ctr"/>
        <c:lblOffset val="100"/>
        <c:noMultiLvlLbl val="0"/>
      </c:catAx>
      <c:valAx>
        <c:axId val="159159808"/>
        <c:scaling>
          <c:orientation val="minMax"/>
          <c:min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1591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536586996679056E-2"/>
          <c:y val="2.7053391270072204E-2"/>
          <c:w val="0.95629268024076386"/>
          <c:h val="0.14970728182219178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78663797421237E-2"/>
          <c:y val="0.20255065554231227"/>
          <c:w val="0.9125771254128443"/>
          <c:h val="0.693754469606674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Laureati - Italia</c:v>
                </c:pt>
              </c:strCache>
            </c:strRef>
          </c:tx>
          <c:spPr>
            <a:ln w="4445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61.925849914551002</c:v>
                </c:pt>
                <c:pt idx="1">
                  <c:v>85.726165771484006</c:v>
                </c:pt>
                <c:pt idx="2">
                  <c:v>89.717163085937997</c:v>
                </c:pt>
                <c:pt idx="3">
                  <c:v>75.632293701172003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Diplomati - Italia</c:v>
                </c:pt>
              </c:strCache>
            </c:strRef>
          </c:tx>
          <c:spPr>
            <a:ln w="44450">
              <a:solidFill>
                <a:srgbClr val="FFFF00"/>
              </a:solidFill>
              <a:prstDash val="sysDash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63.017169952392997</c:v>
                </c:pt>
                <c:pt idx="1">
                  <c:v>76.112380981445</c:v>
                </c:pt>
                <c:pt idx="2">
                  <c:v>77.286231994629006</c:v>
                </c:pt>
                <c:pt idx="3">
                  <c:v>57.115650177002003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Laureati - Spagna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Sheet1!$D$2:$D$5</c:f>
              <c:numCache>
                <c:formatCode>[&lt;0.5]\ "n   ";0\ \ \ ;@\ \ \ </c:formatCode>
                <c:ptCount val="4"/>
                <c:pt idx="0">
                  <c:v>74</c:v>
                </c:pt>
                <c:pt idx="1">
                  <c:v>81</c:v>
                </c:pt>
                <c:pt idx="2">
                  <c:v>82</c:v>
                </c:pt>
                <c:pt idx="3">
                  <c:v>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Diplomati - Spagna</c:v>
                </c:pt>
              </c:strCache>
            </c:strRef>
          </c:tx>
          <c:spPr>
            <a:ln w="444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25-34</c:v>
                </c:pt>
                <c:pt idx="1">
                  <c:v>34-45</c:v>
                </c:pt>
                <c:pt idx="2">
                  <c:v>45-54</c:v>
                </c:pt>
                <c:pt idx="3">
                  <c:v>55-64</c:v>
                </c:pt>
              </c:strCache>
            </c:strRef>
          </c:cat>
          <c:val>
            <c:numRef>
              <c:f>Sheet1!$E$2:$E$5</c:f>
              <c:numCache>
                <c:formatCode>[&lt;0.5]\ "n   ";0\ \ \ ;@\ \ \ </c:formatCode>
                <c:ptCount val="4"/>
                <c:pt idx="0">
                  <c:v>65</c:v>
                </c:pt>
                <c:pt idx="1">
                  <c:v>71</c:v>
                </c:pt>
                <c:pt idx="2">
                  <c:v>68</c:v>
                </c:pt>
                <c:pt idx="3">
                  <c:v>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05696"/>
        <c:axId val="49007232"/>
      </c:lineChart>
      <c:catAx>
        <c:axId val="4900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9007232"/>
        <c:crosses val="autoZero"/>
        <c:auto val="1"/>
        <c:lblAlgn val="ctr"/>
        <c:lblOffset val="100"/>
        <c:noMultiLvlLbl val="0"/>
      </c:catAx>
      <c:valAx>
        <c:axId val="49007232"/>
        <c:scaling>
          <c:orientation val="minMax"/>
          <c:min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900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536586996679056E-2"/>
          <c:y val="2.7053391270072204E-2"/>
          <c:w val="0.95629268024076386"/>
          <c:h val="0.14970728182219178"/>
        </c:manualLayout>
      </c:layout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1"/>
            <c:spPr>
              <a:solidFill>
                <a:srgbClr val="FFFF00"/>
              </a:solidFill>
              <a:ln>
                <a:noFill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noFill/>
                </a:ln>
              </c:spPr>
            </c:marker>
            <c:bubble3D val="0"/>
          </c:dPt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Sheet1!$A$2:$A$24</c:f>
              <c:strCache>
                <c:ptCount val="23"/>
                <c:pt idx="0">
                  <c:v>Italy</c:v>
                </c:pt>
                <c:pt idx="1">
                  <c:v>Slovak Republic</c:v>
                </c:pt>
                <c:pt idx="2">
                  <c:v>France</c:v>
                </c:pt>
                <c:pt idx="3">
                  <c:v>Poland</c:v>
                </c:pt>
                <c:pt idx="4">
                  <c:v>Czech Republic</c:v>
                </c:pt>
                <c:pt idx="5">
                  <c:v>England/N. Ireland (UK)</c:v>
                </c:pt>
                <c:pt idx="6">
                  <c:v>Australia</c:v>
                </c:pt>
                <c:pt idx="7">
                  <c:v>United States</c:v>
                </c:pt>
                <c:pt idx="8">
                  <c:v>Spain</c:v>
                </c:pt>
                <c:pt idx="9">
                  <c:v>Canada</c:v>
                </c:pt>
                <c:pt idx="10">
                  <c:v>Average</c:v>
                </c:pt>
                <c:pt idx="11">
                  <c:v>Norway</c:v>
                </c:pt>
                <c:pt idx="12">
                  <c:v>Korea</c:v>
                </c:pt>
                <c:pt idx="13">
                  <c:v>Austria</c:v>
                </c:pt>
                <c:pt idx="14">
                  <c:v>Estonia</c:v>
                </c:pt>
                <c:pt idx="15">
                  <c:v>Flanders (Belgium)</c:v>
                </c:pt>
                <c:pt idx="16">
                  <c:v>Denmark</c:v>
                </c:pt>
                <c:pt idx="17">
                  <c:v>Germany</c:v>
                </c:pt>
                <c:pt idx="18">
                  <c:v>Netherlands</c:v>
                </c:pt>
                <c:pt idx="19">
                  <c:v>Sweden</c:v>
                </c:pt>
                <c:pt idx="20">
                  <c:v>Ireland</c:v>
                </c:pt>
                <c:pt idx="21">
                  <c:v>Finland</c:v>
                </c:pt>
                <c:pt idx="22">
                  <c:v>Japan</c:v>
                </c:pt>
              </c:strCache>
            </c:strRef>
          </c:cat>
          <c:val>
            <c:numRef>
              <c:f>Sheet1!$B$2:$B$24</c:f>
              <c:numCache>
                <c:formatCode>0</c:formatCode>
                <c:ptCount val="23"/>
                <c:pt idx="0">
                  <c:v>-12.168391105737555</c:v>
                </c:pt>
                <c:pt idx="1">
                  <c:v>-11.456406298615931</c:v>
                </c:pt>
                <c:pt idx="2">
                  <c:v>-8.7959795411111656</c:v>
                </c:pt>
                <c:pt idx="3">
                  <c:v>-7.8084148175610437</c:v>
                </c:pt>
                <c:pt idx="4">
                  <c:v>-7.2045160252883562</c:v>
                </c:pt>
                <c:pt idx="5">
                  <c:v>-6.4976789548147309</c:v>
                </c:pt>
                <c:pt idx="6">
                  <c:v>-4.4852358228674944</c:v>
                </c:pt>
                <c:pt idx="7">
                  <c:v>-3.1046133741471209</c:v>
                </c:pt>
                <c:pt idx="8">
                  <c:v>-2.5288884742337956</c:v>
                </c:pt>
                <c:pt idx="9">
                  <c:v>-2.2440889900895513</c:v>
                </c:pt>
                <c:pt idx="10">
                  <c:v>-1.5300799791150155</c:v>
                </c:pt>
                <c:pt idx="11">
                  <c:v>-0.80774256958802937</c:v>
                </c:pt>
                <c:pt idx="12">
                  <c:v>-0.67703472241194618</c:v>
                </c:pt>
                <c:pt idx="13">
                  <c:v>-0.32296491877070821</c:v>
                </c:pt>
                <c:pt idx="14">
                  <c:v>2.0561393197148448</c:v>
                </c:pt>
                <c:pt idx="15">
                  <c:v>2.2452676867632135</c:v>
                </c:pt>
                <c:pt idx="16">
                  <c:v>3.1593831880041989</c:v>
                </c:pt>
                <c:pt idx="17">
                  <c:v>3.7908985283505672</c:v>
                </c:pt>
                <c:pt idx="18">
                  <c:v>3.8412776630002838</c:v>
                </c:pt>
                <c:pt idx="19">
                  <c:v>3.9843712376977862</c:v>
                </c:pt>
                <c:pt idx="20">
                  <c:v>4.381910393617872</c:v>
                </c:pt>
                <c:pt idx="21">
                  <c:v>6.0471212546288911</c:v>
                </c:pt>
                <c:pt idx="22">
                  <c:v>9.8051507966201399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08480"/>
        <c:axId val="49110016"/>
      </c:lineChart>
      <c:catAx>
        <c:axId val="4910848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9110016"/>
        <c:crossesAt val="0"/>
        <c:auto val="1"/>
        <c:lblAlgn val="ctr"/>
        <c:lblOffset val="100"/>
        <c:noMultiLvlLbl val="0"/>
      </c:catAx>
      <c:valAx>
        <c:axId val="491100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4910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01652311221194E-2"/>
          <c:y val="0.21803471266725349"/>
          <c:w val="0.9118024143992266"/>
          <c:h val="0.52233085212754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Employed (change 2010-2014)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Greece</c:v>
                </c:pt>
                <c:pt idx="2">
                  <c:v>Italy</c:v>
                </c:pt>
                <c:pt idx="3">
                  <c:v>Denmark</c:v>
                </c:pt>
                <c:pt idx="4">
                  <c:v>Slovenia</c:v>
                </c:pt>
                <c:pt idx="5">
                  <c:v>France</c:v>
                </c:pt>
                <c:pt idx="6">
                  <c:v>Germany</c:v>
                </c:pt>
                <c:pt idx="7">
                  <c:v>Korea</c:v>
                </c:pt>
                <c:pt idx="8">
                  <c:v>OECD average</c:v>
                </c:pt>
                <c:pt idx="9">
                  <c:v>United States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-12.300704959999999</c:v>
                </c:pt>
                <c:pt idx="1">
                  <c:v>-12.28122902</c:v>
                </c:pt>
                <c:pt idx="2">
                  <c:v>-8.6224575039999998</c:v>
                </c:pt>
                <c:pt idx="3">
                  <c:v>-8.3791847229999998</c:v>
                </c:pt>
                <c:pt idx="4">
                  <c:v>-7.740385056</c:v>
                </c:pt>
                <c:pt idx="5">
                  <c:v>-3.6405487060000001</c:v>
                </c:pt>
                <c:pt idx="6">
                  <c:v>-3.0693244929999999</c:v>
                </c:pt>
                <c:pt idx="7">
                  <c:v>-2.0878143310000001</c:v>
                </c:pt>
                <c:pt idx="8">
                  <c:v>-1.4749090600000001</c:v>
                </c:pt>
                <c:pt idx="9">
                  <c:v>2.5096130369999998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education (change 2010-2014)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Greece</c:v>
                </c:pt>
                <c:pt idx="2">
                  <c:v>Italy</c:v>
                </c:pt>
                <c:pt idx="3">
                  <c:v>Denmark</c:v>
                </c:pt>
                <c:pt idx="4">
                  <c:v>Slovenia</c:v>
                </c:pt>
                <c:pt idx="5">
                  <c:v>France</c:v>
                </c:pt>
                <c:pt idx="6">
                  <c:v>Germany</c:v>
                </c:pt>
                <c:pt idx="7">
                  <c:v>Korea</c:v>
                </c:pt>
                <c:pt idx="8">
                  <c:v>OECD average</c:v>
                </c:pt>
                <c:pt idx="9">
                  <c:v>United States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10.322391509999999</c:v>
                </c:pt>
                <c:pt idx="1">
                  <c:v>2.5591621400000002</c:v>
                </c:pt>
                <c:pt idx="2">
                  <c:v>0.49911498999999998</c:v>
                </c:pt>
                <c:pt idx="3">
                  <c:v>7.756088257</c:v>
                </c:pt>
                <c:pt idx="4">
                  <c:v>3.5808486940000002</c:v>
                </c:pt>
                <c:pt idx="5">
                  <c:v>5.9100685119999996</c:v>
                </c:pt>
                <c:pt idx="6">
                  <c:v>6.6073226930000004</c:v>
                </c:pt>
                <c:pt idx="7">
                  <c:v>3.4426689150000001</c:v>
                </c:pt>
                <c:pt idx="8">
                  <c:v>2.353491928</c:v>
                </c:pt>
                <c:pt idx="9">
                  <c:v>-0.57264327999999998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17216"/>
        <c:axId val="494439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NEET (change 2010-2014)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12"/>
            <c:spPr>
              <a:ln>
                <a:noFill/>
              </a:ln>
            </c:spPr>
          </c:marker>
          <c:cat>
            <c:strRef>
              <c:f>Sheet1!$A$2:$A$11</c:f>
              <c:strCache>
                <c:ptCount val="10"/>
                <c:pt idx="0">
                  <c:v>Spain</c:v>
                </c:pt>
                <c:pt idx="1">
                  <c:v>Greece</c:v>
                </c:pt>
                <c:pt idx="2">
                  <c:v>Italy</c:v>
                </c:pt>
                <c:pt idx="3">
                  <c:v>Denmark</c:v>
                </c:pt>
                <c:pt idx="4">
                  <c:v>Slovenia</c:v>
                </c:pt>
                <c:pt idx="5">
                  <c:v>France</c:v>
                </c:pt>
                <c:pt idx="6">
                  <c:v>Germany</c:v>
                </c:pt>
                <c:pt idx="7">
                  <c:v>Korea</c:v>
                </c:pt>
                <c:pt idx="8">
                  <c:v>OECD average</c:v>
                </c:pt>
                <c:pt idx="9">
                  <c:v>United States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1.978321075</c:v>
                </c:pt>
                <c:pt idx="1">
                  <c:v>9.7220668789999998</c:v>
                </c:pt>
                <c:pt idx="2">
                  <c:v>7.7026596070000002</c:v>
                </c:pt>
                <c:pt idx="3">
                  <c:v>0.62309360499999999</c:v>
                </c:pt>
                <c:pt idx="4">
                  <c:v>4.1595392230000003</c:v>
                </c:pt>
                <c:pt idx="5">
                  <c:v>-2.2811641690000002</c:v>
                </c:pt>
                <c:pt idx="6">
                  <c:v>-3.5380020139999999</c:v>
                </c:pt>
                <c:pt idx="7">
                  <c:v>-1.3548564910000001</c:v>
                </c:pt>
                <c:pt idx="8">
                  <c:v>-0.90263532899999999</c:v>
                </c:pt>
                <c:pt idx="9">
                  <c:v>-1.9369735720000001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417216"/>
        <c:axId val="49443968"/>
      </c:lineChart>
      <c:catAx>
        <c:axId val="49417216"/>
        <c:scaling>
          <c:orientation val="minMax"/>
        </c:scaling>
        <c:delete val="0"/>
        <c:axPos val="b"/>
        <c:majorTickMark val="out"/>
        <c:minorTickMark val="none"/>
        <c:tickLblPos val="low"/>
        <c:crossAx val="49443968"/>
        <c:crosses val="autoZero"/>
        <c:auto val="1"/>
        <c:lblAlgn val="ctr"/>
        <c:lblOffset val="100"/>
        <c:noMultiLvlLbl val="0"/>
      </c:catAx>
      <c:valAx>
        <c:axId val="4944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417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9789748863591253E-2"/>
          <c:y val="7.6878922284988271E-2"/>
          <c:w val="0.91973757908892351"/>
          <c:h val="0.11667880919214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9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8"/>
            <c:invertIfNegative val="0"/>
            <c:bubble3D val="0"/>
          </c:dPt>
          <c:dPt>
            <c:idx val="22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Sheet1!$A$2:$A$34</c:f>
              <c:strCache>
                <c:ptCount val="33"/>
                <c:pt idx="0">
                  <c:v>Luxembourg</c:v>
                </c:pt>
                <c:pt idx="1">
                  <c:v>United States</c:v>
                </c:pt>
                <c:pt idx="2">
                  <c:v>Switzerland</c:v>
                </c:pt>
                <c:pt idx="3">
                  <c:v>United Kingdom</c:v>
                </c:pt>
                <c:pt idx="4">
                  <c:v>Sweden</c:v>
                </c:pt>
                <c:pt idx="5">
                  <c:v>Canada</c:v>
                </c:pt>
                <c:pt idx="6">
                  <c:v>Norway</c:v>
                </c:pt>
                <c:pt idx="7">
                  <c:v>Netherlands</c:v>
                </c:pt>
                <c:pt idx="8">
                  <c:v>Finland</c:v>
                </c:pt>
                <c:pt idx="9">
                  <c:v>Germany</c:v>
                </c:pt>
                <c:pt idx="10">
                  <c:v>Japan</c:v>
                </c:pt>
                <c:pt idx="11">
                  <c:v>Australia</c:v>
                </c:pt>
                <c:pt idx="12">
                  <c:v>Austria</c:v>
                </c:pt>
                <c:pt idx="13">
                  <c:v>Belgium</c:v>
                </c:pt>
                <c:pt idx="14">
                  <c:v>France</c:v>
                </c:pt>
                <c:pt idx="15">
                  <c:v>OECD average</c:v>
                </c:pt>
                <c:pt idx="16">
                  <c:v>Ireland</c:v>
                </c:pt>
                <c:pt idx="17">
                  <c:v>New Zealand</c:v>
                </c:pt>
                <c:pt idx="18">
                  <c:v>Spain</c:v>
                </c:pt>
                <c:pt idx="19">
                  <c:v>Israel</c:v>
                </c:pt>
                <c:pt idx="20">
                  <c:v>Slovenia</c:v>
                </c:pt>
                <c:pt idx="21">
                  <c:v>Czech Republic</c:v>
                </c:pt>
                <c:pt idx="22">
                  <c:v>Italy</c:v>
                </c:pt>
                <c:pt idx="23">
                  <c:v>Korea</c:v>
                </c:pt>
                <c:pt idx="24">
                  <c:v>Poland</c:v>
                </c:pt>
                <c:pt idx="25">
                  <c:v>Iceland</c:v>
                </c:pt>
                <c:pt idx="26">
                  <c:v>Portugal</c:v>
                </c:pt>
                <c:pt idx="27">
                  <c:v>Slovak Republic</c:v>
                </c:pt>
                <c:pt idx="28">
                  <c:v>Hungary</c:v>
                </c:pt>
                <c:pt idx="29">
                  <c:v>Estonia</c:v>
                </c:pt>
                <c:pt idx="30">
                  <c:v>Mexico</c:v>
                </c:pt>
                <c:pt idx="31">
                  <c:v>Chile</c:v>
                </c:pt>
                <c:pt idx="32">
                  <c:v>Turkey</c:v>
                </c:pt>
              </c:strCache>
            </c:str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32876.484462287975</c:v>
                </c:pt>
                <c:pt idx="1">
                  <c:v>26561.89564919371</c:v>
                </c:pt>
                <c:pt idx="2">
                  <c:v>25264.479712292712</c:v>
                </c:pt>
                <c:pt idx="3">
                  <c:v>24338.365116064931</c:v>
                </c:pt>
                <c:pt idx="4">
                  <c:v>22534.419718090823</c:v>
                </c:pt>
                <c:pt idx="5">
                  <c:v>22006.051926512566</c:v>
                </c:pt>
                <c:pt idx="6">
                  <c:v>20016.426366237905</c:v>
                </c:pt>
                <c:pt idx="7">
                  <c:v>19276.143432070108</c:v>
                </c:pt>
                <c:pt idx="8">
                  <c:v>17863.363869913555</c:v>
                </c:pt>
                <c:pt idx="9">
                  <c:v>17156.991258855764</c:v>
                </c:pt>
                <c:pt idx="10">
                  <c:v>16871.73485429127</c:v>
                </c:pt>
                <c:pt idx="11">
                  <c:v>16858.510114705237</c:v>
                </c:pt>
                <c:pt idx="12">
                  <c:v>15548.518697772088</c:v>
                </c:pt>
                <c:pt idx="13">
                  <c:v>15502.815506991199</c:v>
                </c:pt>
                <c:pt idx="14">
                  <c:v>15281.257192738474</c:v>
                </c:pt>
                <c:pt idx="15">
                  <c:v>15028.128964577654</c:v>
                </c:pt>
                <c:pt idx="16">
                  <c:v>14921.641145518706</c:v>
                </c:pt>
                <c:pt idx="17">
                  <c:v>13740.338139745554</c:v>
                </c:pt>
                <c:pt idx="18">
                  <c:v>12355.746943796474</c:v>
                </c:pt>
                <c:pt idx="19">
                  <c:v>12337.532779113575</c:v>
                </c:pt>
                <c:pt idx="20">
                  <c:v>11001.765803148432</c:v>
                </c:pt>
                <c:pt idx="21">
                  <c:v>10318.976725466411</c:v>
                </c:pt>
                <c:pt idx="22">
                  <c:v>10070.681702199197</c:v>
                </c:pt>
                <c:pt idx="23">
                  <c:v>9866.1883249342318</c:v>
                </c:pt>
                <c:pt idx="24">
                  <c:v>9798.8626097308479</c:v>
                </c:pt>
                <c:pt idx="25">
                  <c:v>9377.0287411640438</c:v>
                </c:pt>
                <c:pt idx="26">
                  <c:v>9195.6041606379149</c:v>
                </c:pt>
                <c:pt idx="27">
                  <c:v>9022.4072086021897</c:v>
                </c:pt>
                <c:pt idx="28">
                  <c:v>8875.9876991163019</c:v>
                </c:pt>
                <c:pt idx="29">
                  <c:v>8206.3903536352627</c:v>
                </c:pt>
                <c:pt idx="30">
                  <c:v>8115.3634128534031</c:v>
                </c:pt>
                <c:pt idx="31">
                  <c:v>7959.5565878676689</c:v>
                </c:pt>
                <c:pt idx="32">
                  <c:v>7778.5966509364844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05280"/>
        <c:axId val="145106816"/>
      </c:barChart>
      <c:catAx>
        <c:axId val="14510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45106816"/>
        <c:crosses val="autoZero"/>
        <c:auto val="1"/>
        <c:lblAlgn val="ctr"/>
        <c:lblOffset val="100"/>
        <c:noMultiLvlLbl val="0"/>
      </c:catAx>
      <c:valAx>
        <c:axId val="1451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10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78663797421237E-2"/>
          <c:y val="0.14772348033373064"/>
          <c:w val="0.91197412172685199"/>
          <c:h val="0.59867502557412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Primaria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Italy</c:v>
                </c:pt>
                <c:pt idx="1">
                  <c:v>Greece</c:v>
                </c:pt>
                <c:pt idx="2">
                  <c:v>Germany</c:v>
                </c:pt>
                <c:pt idx="3">
                  <c:v>Netherlands</c:v>
                </c:pt>
                <c:pt idx="4">
                  <c:v>Spain</c:v>
                </c:pt>
                <c:pt idx="5">
                  <c:v>Canada</c:v>
                </c:pt>
                <c:pt idx="6">
                  <c:v>France</c:v>
                </c:pt>
                <c:pt idx="7">
                  <c:v>Korea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56.554821640023491</c:v>
                </c:pt>
                <c:pt idx="1">
                  <c:v>48.511275942159003</c:v>
                </c:pt>
                <c:pt idx="2">
                  <c:v>44.694196983340504</c:v>
                </c:pt>
                <c:pt idx="3">
                  <c:v>36.482343838955011</c:v>
                </c:pt>
                <c:pt idx="4">
                  <c:v>32.741928895303992</c:v>
                </c:pt>
                <c:pt idx="5">
                  <c:v>26.043064351170994</c:v>
                </c:pt>
                <c:pt idx="6">
                  <c:v>24.500263649873002</c:v>
                </c:pt>
                <c:pt idx="7">
                  <c:v>15.825861184071996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Secondaria superiore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Italy</c:v>
                </c:pt>
                <c:pt idx="1">
                  <c:v>Greece</c:v>
                </c:pt>
                <c:pt idx="2">
                  <c:v>Germany</c:v>
                </c:pt>
                <c:pt idx="3">
                  <c:v>Netherlands</c:v>
                </c:pt>
                <c:pt idx="4">
                  <c:v>Spain</c:v>
                </c:pt>
                <c:pt idx="5">
                  <c:v>Canada</c:v>
                </c:pt>
                <c:pt idx="6">
                  <c:v>France</c:v>
                </c:pt>
                <c:pt idx="7">
                  <c:v>Korea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72.828420078376126</c:v>
                </c:pt>
                <c:pt idx="1">
                  <c:v>40.313145590953297</c:v>
                </c:pt>
                <c:pt idx="2">
                  <c:v>44.8832924472282</c:v>
                </c:pt>
                <c:pt idx="3">
                  <c:v>50.841797114221109</c:v>
                </c:pt>
                <c:pt idx="4">
                  <c:v>34.355461469754793</c:v>
                </c:pt>
                <c:pt idx="5">
                  <c:v>26.043064351170994</c:v>
                </c:pt>
                <c:pt idx="6">
                  <c:v>37.763526879850502</c:v>
                </c:pt>
                <c:pt idx="7">
                  <c:v>28.156302611450009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68096"/>
        <c:axId val="144869632"/>
      </c:barChart>
      <c:catAx>
        <c:axId val="14486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44869632"/>
        <c:crosses val="autoZero"/>
        <c:auto val="1"/>
        <c:lblAlgn val="ctr"/>
        <c:lblOffset val="100"/>
        <c:noMultiLvlLbl val="0"/>
      </c:catAx>
      <c:valAx>
        <c:axId val="144869632"/>
        <c:scaling>
          <c:orientation val="minMax"/>
          <c:max val="75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4868096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1.5708823704018347E-2"/>
          <c:y val="2.908017606261672E-2"/>
          <c:w val="0.98429117629598162"/>
          <c:h val="0.13373457340478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B3D7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B8E6F2"/>
              </a:solidFill>
            </c:spPr>
          </c:dPt>
          <c:dPt>
            <c:idx val="14"/>
            <c:invertIfNegative val="0"/>
            <c:bubble3D val="0"/>
            <c:spPr>
              <a:solidFill>
                <a:srgbClr val="B8E6F2"/>
              </a:solidFill>
            </c:spPr>
          </c:dPt>
          <c:cat>
            <c:strRef>
              <c:f>Sheet1!$A$2:$A$31</c:f>
              <c:strCache>
                <c:ptCount val="30"/>
                <c:pt idx="0">
                  <c:v>Korea </c:v>
                </c:pt>
                <c:pt idx="1">
                  <c:v>Turkey </c:v>
                </c:pt>
                <c:pt idx="2">
                  <c:v>Japan </c:v>
                </c:pt>
                <c:pt idx="3">
                  <c:v>Italy </c:v>
                </c:pt>
                <c:pt idx="4">
                  <c:v>Germany </c:v>
                </c:pt>
                <c:pt idx="5">
                  <c:v>Poland </c:v>
                </c:pt>
                <c:pt idx="6">
                  <c:v>Belgium </c:v>
                </c:pt>
                <c:pt idx="7">
                  <c:v>Israel </c:v>
                </c:pt>
                <c:pt idx="8">
                  <c:v>Ireland </c:v>
                </c:pt>
                <c:pt idx="9">
                  <c:v>Mexico </c:v>
                </c:pt>
                <c:pt idx="10">
                  <c:v>Portugal </c:v>
                </c:pt>
                <c:pt idx="11">
                  <c:v>Chile </c:v>
                </c:pt>
                <c:pt idx="12">
                  <c:v>Greece </c:v>
                </c:pt>
                <c:pt idx="13">
                  <c:v>Czech Republic </c:v>
                </c:pt>
                <c:pt idx="14">
                  <c:v>OECD Average </c:v>
                </c:pt>
                <c:pt idx="15">
                  <c:v>Iceland </c:v>
                </c:pt>
                <c:pt idx="16">
                  <c:v>Hungary </c:v>
                </c:pt>
                <c:pt idx="17">
                  <c:v>Estonia </c:v>
                </c:pt>
                <c:pt idx="18">
                  <c:v>Finland </c:v>
                </c:pt>
                <c:pt idx="19">
                  <c:v>Spain </c:v>
                </c:pt>
                <c:pt idx="20">
                  <c:v>Switzerland </c:v>
                </c:pt>
                <c:pt idx="21">
                  <c:v>Slovenia </c:v>
                </c:pt>
                <c:pt idx="22">
                  <c:v>Austria </c:v>
                </c:pt>
                <c:pt idx="23">
                  <c:v>Slovak Republic </c:v>
                </c:pt>
                <c:pt idx="24">
                  <c:v>New Zealand </c:v>
                </c:pt>
                <c:pt idx="25">
                  <c:v>Netherlands </c:v>
                </c:pt>
                <c:pt idx="26">
                  <c:v>Sweden </c:v>
                </c:pt>
                <c:pt idx="27">
                  <c:v>Norway </c:v>
                </c:pt>
                <c:pt idx="28">
                  <c:v>Denmark </c:v>
                </c:pt>
                <c:pt idx="29">
                  <c:v>Australia</c:v>
                </c:pt>
              </c:strCache>
            </c:str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68.323701191092866</c:v>
                </c:pt>
                <c:pt idx="1">
                  <c:v>63.402455596868975</c:v>
                </c:pt>
                <c:pt idx="2">
                  <c:v>61.963355879787294</c:v>
                </c:pt>
                <c:pt idx="3">
                  <c:v>56.854842261525121</c:v>
                </c:pt>
                <c:pt idx="4">
                  <c:v>51.355625063350217</c:v>
                </c:pt>
                <c:pt idx="5">
                  <c:v>50.187368020433553</c:v>
                </c:pt>
                <c:pt idx="6">
                  <c:v>47.792896237307872</c:v>
                </c:pt>
                <c:pt idx="7">
                  <c:v>45.641730329462426</c:v>
                </c:pt>
                <c:pt idx="8">
                  <c:v>45.505060147414369</c:v>
                </c:pt>
                <c:pt idx="9">
                  <c:v>42.575299708995907</c:v>
                </c:pt>
                <c:pt idx="10">
                  <c:v>40.934030184887284</c:v>
                </c:pt>
                <c:pt idx="11">
                  <c:v>40.098941694366147</c:v>
                </c:pt>
                <c:pt idx="12">
                  <c:v>36.512116548453136</c:v>
                </c:pt>
                <c:pt idx="13">
                  <c:v>36.284532557539499</c:v>
                </c:pt>
                <c:pt idx="14">
                  <c:v>36.225818520915787</c:v>
                </c:pt>
                <c:pt idx="15">
                  <c:v>35.667457185983935</c:v>
                </c:pt>
                <c:pt idx="16">
                  <c:v>34.547731618466955</c:v>
                </c:pt>
                <c:pt idx="17">
                  <c:v>33.970514620929691</c:v>
                </c:pt>
                <c:pt idx="18">
                  <c:v>32.783041926288249</c:v>
                </c:pt>
                <c:pt idx="19">
                  <c:v>32.705872128954269</c:v>
                </c:pt>
                <c:pt idx="20">
                  <c:v>32.304042904922362</c:v>
                </c:pt>
                <c:pt idx="21">
                  <c:v>26.694915716817942</c:v>
                </c:pt>
                <c:pt idx="22">
                  <c:v>25.321373368490068</c:v>
                </c:pt>
                <c:pt idx="23">
                  <c:v>25.039260950078805</c:v>
                </c:pt>
                <c:pt idx="24">
                  <c:v>21.779274771165646</c:v>
                </c:pt>
                <c:pt idx="25">
                  <c:v>17.816108661707471</c:v>
                </c:pt>
                <c:pt idx="26">
                  <c:v>16.263963577583894</c:v>
                </c:pt>
                <c:pt idx="27">
                  <c:v>14.835402432839365</c:v>
                </c:pt>
                <c:pt idx="28">
                  <c:v>6.7047432746115225</c:v>
                </c:pt>
                <c:pt idx="29">
                  <c:v>6.6830785462330153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81152"/>
        <c:axId val="157682688"/>
      </c:barChart>
      <c:catAx>
        <c:axId val="15768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57682688"/>
        <c:crosses val="autoZero"/>
        <c:auto val="1"/>
        <c:lblAlgn val="ctr"/>
        <c:lblOffset val="100"/>
        <c:noMultiLvlLbl val="0"/>
      </c:catAx>
      <c:valAx>
        <c:axId val="15768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68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9T10:28:40.461" idx="4">
    <p:pos x="2304" y="1361"/>
    <p:text>Assicurarsi che il link sia corretto!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0.64571</cdr:x>
      <cdr:y>0.02941</cdr:y>
    </cdr:from>
    <cdr:to>
      <cdr:x>0.64571</cdr:x>
      <cdr:y>0.08034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5424661" y="144015"/>
          <a:ext cx="0" cy="24938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headEnd type="triangle" w="med" len="sm"/>
          <a:tailEnd type="triangle" w="med" len="sm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0.79584</cdr:x>
      <cdr:y>0.66213</cdr:y>
    </cdr:from>
    <cdr:to>
      <cdr:x>0.86878</cdr:x>
      <cdr:y>0.7199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6474938" y="3527598"/>
          <a:ext cx="593432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Chile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0.40996</cdr:x>
      <cdr:y>0.28368</cdr:y>
    </cdr:from>
    <cdr:to>
      <cdr:x>0.46339</cdr:x>
      <cdr:y>0.34145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3335398" y="1511374"/>
          <a:ext cx="434734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0.26726</cdr:x>
      <cdr:y>0.12149</cdr:y>
    </cdr:from>
    <cdr:to>
      <cdr:x>0.367</cdr:x>
      <cdr:y>0.17926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174432" y="647278"/>
          <a:ext cx="811441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Canada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0.08841</cdr:x>
      <cdr:y>0.36478</cdr:y>
    </cdr:from>
    <cdr:to>
      <cdr:x>0.19071</cdr:x>
      <cdr:y>0.42255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719311" y="1943422"/>
          <a:ext cx="83227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Sweden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0.11496</cdr:x>
      <cdr:y>0.2972</cdr:y>
    </cdr:from>
    <cdr:to>
      <cdr:x>0.21233</cdr:x>
      <cdr:y>0.35497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935335" y="1583382"/>
          <a:ext cx="792205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Norway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0.44053</cdr:x>
      <cdr:y>0.78156</cdr:y>
    </cdr:from>
    <cdr:to>
      <cdr:x>0.5296</cdr:x>
      <cdr:y>0.83933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3584124" y="4163878"/>
          <a:ext cx="724668" cy="307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Turkey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0.30473</cdr:x>
      <cdr:y>0.31072</cdr:y>
    </cdr:from>
    <cdr:to>
      <cdr:x>0.35816</cdr:x>
      <cdr:y>0.36849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79251" y="1655390"/>
          <a:ext cx="434734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UK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0.52209</cdr:x>
      <cdr:y>0.6351</cdr:y>
    </cdr:from>
    <cdr:to>
      <cdr:x>0.62793</cdr:x>
      <cdr:y>0.69287</cdr:y>
    </cdr:to>
    <cdr:sp macro="" textlink="">
      <cdr:nvSpPr>
        <cdr:cNvPr id="9" name="TextBox 7"/>
        <cdr:cNvSpPr txBox="1"/>
      </cdr:nvSpPr>
      <cdr:spPr>
        <a:xfrm xmlns:a="http://schemas.openxmlformats.org/drawingml/2006/main">
          <a:off x="4247703" y="3383582"/>
          <a:ext cx="861133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Hungary</a:t>
          </a:r>
          <a:endParaRPr lang="en-GB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941C-CCBD-4692-AC39-D79FC8CAC96C}" type="datetimeFigureOut">
              <a:rPr lang="en-GB" smtClean="0"/>
              <a:t>23/11/2015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65AD-F7F2-4462-88A5-FEEDDEB2E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6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</a:t>
            </a:r>
            <a:r>
              <a:rPr lang="fr-FR" dirty="0" err="1" smtClean="0"/>
              <a:t>dato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spagna</a:t>
            </a:r>
            <a:r>
              <a:rPr lang="fr-FR" dirty="0" smtClean="0"/>
              <a:t> è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anomalo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65AD-F7F2-4462-88A5-FEEDDEB2E1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2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</a:t>
            </a:r>
            <a:r>
              <a:rPr lang="fr-FR" dirty="0" err="1" smtClean="0"/>
              <a:t>dato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spagna</a:t>
            </a:r>
            <a:r>
              <a:rPr lang="fr-FR" dirty="0" smtClean="0"/>
              <a:t> è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anomalo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65AD-F7F2-4462-88A5-FEEDDEB2E1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2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65AD-F7F2-4462-88A5-FEEDDEB2E1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7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ED428-3EDD-40B6-9E36-E08CD28E16B3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2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665AD-F7F2-4462-88A5-FEEDDEB2E19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4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layou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1628800"/>
            <a:ext cx="9144000" cy="4679950"/>
          </a:xfrm>
        </p:spPr>
        <p:txBody>
          <a:bodyPr/>
          <a:lstStyle>
            <a:lvl1pPr marL="0" indent="0" latinLnBrk="0">
              <a:buNone/>
              <a:defRPr/>
            </a:lvl1pPr>
          </a:lstStyle>
          <a:p>
            <a:r>
              <a:rPr lang="en-GB" altLang="ko-KR" noProof="0" dirty="0" smtClean="0"/>
              <a:t> </a:t>
            </a:r>
            <a:endParaRPr lang="en-GB" altLang="ko-KR" noProof="0" dirty="0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1079822" cy="335810"/>
          </a:xfrm>
        </p:spPr>
        <p:txBody>
          <a:bodyPr>
            <a:normAutofit/>
          </a:bodyPr>
          <a:lstStyle>
            <a:lvl1pPr marL="0" indent="0" latinLnBrk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35496" y="836712"/>
            <a:ext cx="9073008" cy="360363"/>
          </a:xfrm>
        </p:spPr>
        <p:txBody>
          <a:bodyPr>
            <a:normAutofit/>
          </a:bodyPr>
          <a:lstStyle>
            <a:lvl1pPr marL="0" indent="0" latinLnBrk="0">
              <a:buNone/>
              <a:defRPr sz="13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93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Slide 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330E7764-1277-458E-9D8E-39F64F5D6DD0}" type="datetimeFigureOut">
              <a:rPr lang="en-GB" noProof="0" smtClean="0">
                <a:solidFill>
                  <a:prstClr val="black"/>
                </a:solidFill>
              </a:rPr>
              <a:pPr/>
              <a:t>23/11/2015</a:t>
            </a:fld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2A020832-E319-49F4-8DFE-4C9D4DD7AAB2}" type="slidenum">
              <a:rPr lang="en-GB" noProof="0" smtClean="0">
                <a:solidFill>
                  <a:prstClr val="black"/>
                </a:solidFill>
              </a:rPr>
              <a:pPr/>
              <a:t>‹#›</a:t>
            </a:fld>
            <a:endParaRPr lang="en-GB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56CE0F94-88E1-4810-8429-2312EEB4C30A}" type="slidenum">
              <a:rPr lang="en-GB" sz="1200" noProof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 noProof="0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7" y="-99392"/>
            <a:ext cx="3452293" cy="479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96" y="2412285"/>
            <a:ext cx="4172483" cy="27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2076"/>
            <a:ext cx="4698268" cy="3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각 삼각형 18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직각 삼각형 30"/>
          <p:cNvSpPr/>
          <p:nvPr/>
        </p:nvSpPr>
        <p:spPr>
          <a:xfrm rot="5400000">
            <a:off x="-1799784" y="1799783"/>
            <a:ext cx="9899759" cy="6300191"/>
          </a:xfrm>
          <a:prstGeom prst="rtTriangle">
            <a:avLst/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GB" kern="0" noProof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ko-KR" noProof="0" dirty="0" smtClean="0"/>
              <a:t>Subtitle</a:t>
            </a:r>
            <a:endParaRPr lang="en-GB" altLang="ko-KR" noProof="0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050904" cy="64807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altLang="ko-KR" noProof="0" dirty="0" smtClean="0"/>
              <a:t>TITLE</a:t>
            </a:r>
            <a:endParaRPr lang="en-GB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2651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1628800"/>
            <a:ext cx="9144000" cy="4679950"/>
          </a:xfrm>
        </p:spPr>
        <p:txBody>
          <a:bodyPr/>
          <a:lstStyle>
            <a:lvl1pPr marL="0" indent="0" latinLnBrk="0">
              <a:buNone/>
              <a:defRPr/>
            </a:lvl1pPr>
          </a:lstStyle>
          <a:p>
            <a:r>
              <a:rPr lang="en-GB" altLang="ko-KR" noProof="0" dirty="0" smtClean="0"/>
              <a:t> </a:t>
            </a:r>
            <a:endParaRPr lang="en-GB" altLang="ko-KR" noProof="0" dirty="0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1079822" cy="335810"/>
          </a:xfrm>
        </p:spPr>
        <p:txBody>
          <a:bodyPr>
            <a:normAutofit/>
          </a:bodyPr>
          <a:lstStyle>
            <a:lvl1pPr marL="0" indent="0" latinLnBrk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35496" y="836712"/>
            <a:ext cx="9073008" cy="360363"/>
          </a:xfrm>
        </p:spPr>
        <p:txBody>
          <a:bodyPr>
            <a:normAutofit/>
          </a:bodyPr>
          <a:lstStyle>
            <a:lvl1pPr marL="0" indent="0" latinLnBrk="0">
              <a:buNone/>
              <a:defRPr sz="13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4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latinLnBrk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latinLnBrk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latinLnBrk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latinLnBrk="0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rmAutofit/>
          </a:bodyPr>
          <a:lstStyle>
            <a:lvl1pPr algn="l" latinLnBrk="0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</a:t>
            </a:r>
            <a:endParaRPr lang="en-GB" altLang="ko-K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3" y="765175"/>
            <a:ext cx="8135937" cy="360363"/>
          </a:xfrm>
        </p:spPr>
        <p:txBody>
          <a:bodyPr>
            <a:normAutofit/>
          </a:bodyPr>
          <a:lstStyle>
            <a:lvl1pPr marL="0" indent="0" latinLnBrk="0">
              <a:buNone/>
              <a:defRPr sz="16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1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sz="half" idx="13"/>
          </p:nvPr>
        </p:nvSpPr>
        <p:spPr>
          <a:xfrm>
            <a:off x="467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4" name="내용 개체 틀 3"/>
          <p:cNvSpPr>
            <a:spLocks noGrp="1"/>
          </p:cNvSpPr>
          <p:nvPr>
            <p:ph sz="half" idx="14"/>
          </p:nvPr>
        </p:nvSpPr>
        <p:spPr>
          <a:xfrm>
            <a:off x="4658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6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3" y="765175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0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0" y="866330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2" name="내용 개체 틀 2"/>
          <p:cNvSpPr>
            <a:spLocks noGrp="1"/>
          </p:cNvSpPr>
          <p:nvPr>
            <p:ph sz="half" idx="10"/>
          </p:nvPr>
        </p:nvSpPr>
        <p:spPr>
          <a:xfrm>
            <a:off x="457200" y="2378498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4" y="3875857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4" y="538802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8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05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3" y="765175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47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1835696" y="4077072"/>
            <a:ext cx="8712968" cy="1728192"/>
          </a:xfrm>
          <a:prstGeom prst="parallelogram">
            <a:avLst>
              <a:gd name="adj" fmla="val 813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1404664" y="4077072"/>
            <a:ext cx="4680519" cy="1728192"/>
          </a:xfrm>
          <a:prstGeom prst="parallelogram">
            <a:avLst>
              <a:gd name="adj" fmla="val 81305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972616" y="5976664"/>
            <a:ext cx="7704856" cy="764704"/>
          </a:xfrm>
          <a:prstGeom prst="parallelogram">
            <a:avLst>
              <a:gd name="adj" fmla="val 81305"/>
            </a:avLst>
          </a:prstGeom>
          <a:solidFill>
            <a:srgbClr val="62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</a:endParaRPr>
          </a:p>
        </p:txBody>
      </p:sp>
      <p:pic>
        <p:nvPicPr>
          <p:cNvPr id="11" name="Pictur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7" r="59854" b="17579"/>
          <a:stretch/>
        </p:blipFill>
        <p:spPr>
          <a:xfrm>
            <a:off x="899592" y="4408333"/>
            <a:ext cx="648072" cy="10368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0" y="4365104"/>
            <a:ext cx="5544616" cy="1143000"/>
          </a:xfrm>
        </p:spPr>
        <p:txBody>
          <a:bodyPr>
            <a:noAutofit/>
          </a:bodyPr>
          <a:lstStyle>
            <a:lvl1pPr latinLnBrk="0">
              <a:defRPr sz="3600" b="1">
                <a:solidFill>
                  <a:srgbClr val="635C8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>
                <a:effectLst/>
              </a:rPr>
              <a:t>Click to edit Master title style</a:t>
            </a:r>
            <a:endParaRPr lang="en-GB" altLang="ko-KR" noProof="0" dirty="0"/>
          </a:p>
        </p:txBody>
      </p:sp>
      <p:pic>
        <p:nvPicPr>
          <p:cNvPr id="12" name="Picture 7" descr="OECD_TEXT_20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093296"/>
            <a:ext cx="1800200" cy="55561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548680"/>
            <a:ext cx="9144000" cy="3528020"/>
          </a:xfr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제목 1"/>
          <p:cNvSpPr txBox="1">
            <a:spLocks/>
          </p:cNvSpPr>
          <p:nvPr userDrawn="1"/>
        </p:nvSpPr>
        <p:spPr>
          <a:xfrm>
            <a:off x="107504" y="5976664"/>
            <a:ext cx="633670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635C8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Uno </a:t>
            </a:r>
            <a:r>
              <a:rPr lang="en-GB" sz="2800" dirty="0" err="1" smtClean="0">
                <a:solidFill>
                  <a:schemeClr val="bg1">
                    <a:lumMod val="95000"/>
                  </a:schemeClr>
                </a:solidFill>
              </a:rPr>
              <a:t>Sguardo</a:t>
            </a:r>
            <a:r>
              <a:rPr lang="en-GB" sz="2800" baseline="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800" baseline="0" dirty="0" err="1" smtClean="0">
                <a:solidFill>
                  <a:schemeClr val="bg1">
                    <a:lumMod val="95000"/>
                  </a:schemeClr>
                </a:solidFill>
              </a:rPr>
              <a:t>sull’Istruzione</a:t>
            </a:r>
            <a:r>
              <a:rPr lang="en-GB" sz="2800" baseline="0" dirty="0" smtClean="0">
                <a:solidFill>
                  <a:schemeClr val="bg1">
                    <a:lumMod val="95000"/>
                  </a:schemeClr>
                </a:solidFill>
              </a:rPr>
              <a:t> 2015</a:t>
            </a:r>
            <a:endParaRPr lang="en-GB" altLang="ko-K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edit Slide 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330E7764-1277-458E-9D8E-39F64F5D6DD0}" type="datetimeFigureOut">
              <a:rPr lang="en-GB" noProof="0" smtClean="0">
                <a:solidFill>
                  <a:prstClr val="black"/>
                </a:solidFill>
              </a:rPr>
              <a:pPr/>
              <a:t>23/11/2015</a:t>
            </a:fld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 noProof="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/>
          <a:lstStyle/>
          <a:p>
            <a:fld id="{2A020832-E319-49F4-8DFE-4C9D4DD7AAB2}" type="slidenum">
              <a:rPr lang="en-GB" noProof="0" smtClean="0">
                <a:solidFill>
                  <a:prstClr val="black"/>
                </a:solidFill>
              </a:rPr>
              <a:pPr/>
              <a:t>‹#›</a:t>
            </a:fld>
            <a:endParaRPr lang="en-GB" noProof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56CE0F94-88E1-4810-8429-2312EEB4C30A}" type="slidenum">
              <a:rPr lang="en-GB" sz="1200" noProof="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200" noProof="0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7" y="-99392"/>
            <a:ext cx="3452293" cy="479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96" y="2412285"/>
            <a:ext cx="4172483" cy="278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2076"/>
            <a:ext cx="4698268" cy="3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직각 삼각형 18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직각 삼각형 30"/>
          <p:cNvSpPr/>
          <p:nvPr/>
        </p:nvSpPr>
        <p:spPr>
          <a:xfrm rot="5400000">
            <a:off x="-1799784" y="1799783"/>
            <a:ext cx="9899759" cy="6300191"/>
          </a:xfrm>
          <a:prstGeom prst="rtTriangle">
            <a:avLst/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GB" kern="0" noProof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altLang="ko-KR" noProof="0" dirty="0" smtClean="0"/>
              <a:t>Subtitle</a:t>
            </a:r>
            <a:endParaRPr lang="en-GB" altLang="ko-KR" noProof="0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050904" cy="648072"/>
          </a:xfrm>
        </p:spPr>
        <p:txBody>
          <a:bodyPr>
            <a:normAutofit/>
          </a:bodyPr>
          <a:lstStyle>
            <a:lvl1pPr algn="l" latinLnBrk="0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altLang="ko-KR" noProof="0" dirty="0" smtClean="0"/>
              <a:t>TITLE</a:t>
            </a:r>
            <a:endParaRPr lang="en-GB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22651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D3A275-E608-44BE-B620-A8F7450561AD}" type="datetimeFigureOut">
              <a:rPr lang="en-GB" noProof="0" smtClean="0"/>
              <a:t>23/11/2015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1D2C88-D673-4953-94C2-03EF3B4B55C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40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 hasCustomPrompt="1"/>
          </p:nvPr>
        </p:nvSpPr>
        <p:spPr>
          <a:xfrm>
            <a:off x="0" y="1628800"/>
            <a:ext cx="9144000" cy="4679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altLang="ko-KR" noProof="0" dirty="0" smtClean="0"/>
              <a:t> </a:t>
            </a:r>
            <a:endParaRPr lang="en-GB" altLang="ko-KR" noProof="0" dirty="0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35496" y="836712"/>
            <a:ext cx="9073008" cy="36036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4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</a:t>
            </a:r>
            <a:endParaRPr lang="en-GB" altLang="ko-KR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3" y="765175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1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55577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2"/>
          <p:cNvSpPr>
            <a:spLocks noGrp="1"/>
          </p:cNvSpPr>
          <p:nvPr>
            <p:ph sz="half" idx="13"/>
          </p:nvPr>
        </p:nvSpPr>
        <p:spPr>
          <a:xfrm>
            <a:off x="467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4" name="내용 개체 틀 3"/>
          <p:cNvSpPr>
            <a:spLocks noGrp="1"/>
          </p:cNvSpPr>
          <p:nvPr>
            <p:ph sz="half" idx="14"/>
          </p:nvPr>
        </p:nvSpPr>
        <p:spPr>
          <a:xfrm>
            <a:off x="4658544" y="3904456"/>
            <a:ext cx="4038600" cy="233285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6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3" y="765175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02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0" y="866330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2" name="내용 개체 틀 2"/>
          <p:cNvSpPr>
            <a:spLocks noGrp="1"/>
          </p:cNvSpPr>
          <p:nvPr>
            <p:ph sz="half" idx="10"/>
          </p:nvPr>
        </p:nvSpPr>
        <p:spPr>
          <a:xfrm>
            <a:off x="457200" y="2378498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4" y="3875857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4" y="538802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8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05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smtClean="0">
                <a:effectLst/>
              </a:rPr>
              <a:t>Click to edit Master text styles</a:t>
            </a:r>
            <a:endParaRPr lang="en-GB" altLang="ko-KR" noProof="0" dirty="0" smtClean="0"/>
          </a:p>
          <a:p>
            <a:pPr lvl="1"/>
            <a:r>
              <a:rPr lang="en-GB" noProof="0" dirty="0" smtClean="0">
                <a:effectLst/>
              </a:rPr>
              <a:t>Second level</a:t>
            </a:r>
            <a:endParaRPr lang="en-GB" altLang="ko-KR" noProof="0" dirty="0" smtClean="0"/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  <a:endParaRPr lang="en-GB" altLang="ko-KR" noProof="0" dirty="0"/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altLang="ko-KR" noProof="0" dirty="0" smtClean="0"/>
              <a:t>Click to edit Master title style</a:t>
            </a:r>
            <a:endParaRPr lang="en-GB" altLang="ko-KR" noProof="0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7740650" y="336550"/>
            <a:ext cx="863600" cy="3365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35C85"/>
                </a:solidFill>
              </a:defRPr>
            </a:lvl1pPr>
          </a:lstStyle>
          <a:p>
            <a:pPr lvl="0"/>
            <a:r>
              <a:rPr lang="en-GB" noProof="0" dirty="0" smtClean="0"/>
              <a:t>Chart #</a:t>
            </a:r>
            <a:endParaRPr lang="en-GB" noProof="0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8" hasCustomPrompt="1"/>
          </p:nvPr>
        </p:nvSpPr>
        <p:spPr>
          <a:xfrm>
            <a:off x="468313" y="765175"/>
            <a:ext cx="8135937" cy="360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 dirty="0" smtClean="0"/>
              <a:t>Click to enter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47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437063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ko-KR" noProof="0" dirty="0" smtClean="0"/>
              <a:t>Click icon to add a picture</a:t>
            </a:r>
            <a:endParaRPr lang="en-GB" altLang="ko-KR" noProof="0" dirty="0"/>
          </a:p>
        </p:txBody>
      </p:sp>
      <p:sp>
        <p:nvSpPr>
          <p:cNvPr id="6" name="평행 사변형 5"/>
          <p:cNvSpPr/>
          <p:nvPr/>
        </p:nvSpPr>
        <p:spPr>
          <a:xfrm>
            <a:off x="1835696" y="4077072"/>
            <a:ext cx="8712968" cy="1728192"/>
          </a:xfrm>
          <a:prstGeom prst="parallelogram">
            <a:avLst>
              <a:gd name="adj" fmla="val 813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1404664" y="4077072"/>
            <a:ext cx="4680519" cy="1728192"/>
          </a:xfrm>
          <a:prstGeom prst="parallelogram">
            <a:avLst>
              <a:gd name="adj" fmla="val 81305"/>
            </a:avLst>
          </a:prstGeom>
          <a:solidFill>
            <a:srgbClr val="63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972616" y="5976664"/>
            <a:ext cx="7704856" cy="764704"/>
          </a:xfrm>
          <a:prstGeom prst="parallelogram">
            <a:avLst>
              <a:gd name="adj" fmla="val 81305"/>
            </a:avLst>
          </a:prstGeom>
          <a:solidFill>
            <a:srgbClr val="62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ko-KR" noProof="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6093296"/>
            <a:ext cx="9289032" cy="523220"/>
          </a:xfrm>
          <a:prstGeom prst="rect">
            <a:avLst/>
          </a:prstGeom>
          <a:solidFill>
            <a:srgbClr val="635C85"/>
          </a:solidFill>
        </p:spPr>
        <p:txBody>
          <a:bodyPr wrap="square" rtlCol="0">
            <a:spAutoFit/>
          </a:bodyPr>
          <a:lstStyle/>
          <a:p>
            <a:r>
              <a:rPr lang="en-GB" altLang="ko-KR" sz="2800" b="1" noProof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Subtitle</a:t>
            </a:r>
            <a:endParaRPr lang="en-GB" altLang="ko-KR" sz="1600" noProof="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7" r="59854" b="17579"/>
          <a:stretch/>
        </p:blipFill>
        <p:spPr>
          <a:xfrm>
            <a:off x="899592" y="4408333"/>
            <a:ext cx="648072" cy="10368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131840" y="4365104"/>
            <a:ext cx="5544616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635C8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>
                <a:effectLst/>
              </a:rPr>
              <a:t>Click to edit Master title style</a:t>
            </a:r>
            <a:endParaRPr lang="en-GB" altLang="ko-KR" noProof="0" dirty="0"/>
          </a:p>
        </p:txBody>
      </p:sp>
      <p:pic>
        <p:nvPicPr>
          <p:cNvPr id="12" name="Picture 7" descr="OECD_TEXT_20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6093296"/>
            <a:ext cx="1800200" cy="55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0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effectLst/>
              </a:rPr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>
                <a:effectLst/>
              </a:rPr>
              <a:t>Click to edit Master text styles</a:t>
            </a:r>
            <a:endParaRPr lang="ko-KR" altLang="en-US" dirty="0" smtClean="0"/>
          </a:p>
          <a:p>
            <a:pPr lvl="1"/>
            <a:r>
              <a:rPr lang="en-GB" dirty="0" smtClean="0">
                <a:effectLst/>
              </a:rPr>
              <a:t>Second level</a:t>
            </a:r>
            <a:endParaRPr lang="ko-KR" altLang="en-US" dirty="0" smtClean="0"/>
          </a:p>
          <a:p>
            <a:pPr lvl="2"/>
            <a:r>
              <a:rPr lang="en-GB" altLang="ko-KR" dirty="0" smtClean="0"/>
              <a:t>Third level</a:t>
            </a:r>
            <a:endParaRPr lang="ko-KR" altLang="en-US" dirty="0" smtClean="0"/>
          </a:p>
          <a:p>
            <a:pPr lvl="3"/>
            <a:r>
              <a:rPr lang="en-GB" altLang="ko-KR" dirty="0" smtClean="0"/>
              <a:t>Fourth level</a:t>
            </a:r>
            <a:endParaRPr lang="ko-KR" altLang="en-US" dirty="0" smtClean="0"/>
          </a:p>
          <a:p>
            <a:pPr lvl="4"/>
            <a:r>
              <a:rPr lang="en-GB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09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61" r:id="rId2"/>
    <p:sldLayoutId id="2147483665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effectLst/>
              </a:rPr>
              <a:t>Click to edit Master title style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>
                <a:effectLst/>
              </a:rPr>
              <a:t>Click to edit Master text styles</a:t>
            </a:r>
            <a:endParaRPr lang="ko-KR" altLang="en-US" dirty="0" smtClean="0"/>
          </a:p>
          <a:p>
            <a:pPr lvl="1"/>
            <a:r>
              <a:rPr lang="en-GB" dirty="0" smtClean="0">
                <a:effectLst/>
              </a:rPr>
              <a:t>Second level</a:t>
            </a:r>
            <a:endParaRPr lang="ko-KR" altLang="en-US" dirty="0" smtClean="0"/>
          </a:p>
          <a:p>
            <a:pPr lvl="2"/>
            <a:r>
              <a:rPr lang="en-GB" altLang="ko-KR" dirty="0" smtClean="0"/>
              <a:t>Third level</a:t>
            </a:r>
            <a:endParaRPr lang="ko-KR" altLang="en-US" dirty="0" smtClean="0"/>
          </a:p>
          <a:p>
            <a:pPr lvl="3"/>
            <a:r>
              <a:rPr lang="en-GB" altLang="ko-KR" dirty="0" smtClean="0"/>
              <a:t>Fourth level</a:t>
            </a:r>
            <a:endParaRPr lang="ko-KR" altLang="en-US" dirty="0" smtClean="0"/>
          </a:p>
          <a:p>
            <a:pPr lvl="4"/>
            <a:r>
              <a:rPr lang="en-GB" altLang="ko-KR" dirty="0" smtClean="0"/>
              <a:t>Fifth level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09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edu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5400600" cy="4104456"/>
          </a:xfrm>
        </p:spPr>
        <p:txBody>
          <a:bodyPr>
            <a:normAutofit/>
          </a:bodyPr>
          <a:lstStyle/>
          <a:p>
            <a:r>
              <a:rPr lang="fr-FR" dirty="0" err="1" smtClean="0"/>
              <a:t>Indicatori</a:t>
            </a:r>
            <a:r>
              <a:rPr lang="fr-FR" dirty="0" smtClean="0"/>
              <a:t> </a:t>
            </a:r>
            <a:r>
              <a:rPr lang="fr-FR" dirty="0" err="1" smtClean="0"/>
              <a:t>dell’OCSE</a:t>
            </a:r>
            <a:r>
              <a:rPr lang="fr-FR" dirty="0" smtClean="0"/>
              <a:t> (2015)</a:t>
            </a:r>
          </a:p>
          <a:p>
            <a:r>
              <a:rPr lang="fr-FR" b="1" dirty="0" smtClean="0"/>
              <a:t>25a </a:t>
            </a:r>
            <a:r>
              <a:rPr lang="fr-FR" b="1" dirty="0" err="1" smtClean="0"/>
              <a:t>Edizione</a:t>
            </a:r>
            <a:endParaRPr lang="fr-FR" b="1" dirty="0" smtClean="0"/>
          </a:p>
          <a:p>
            <a:endParaRPr lang="fr-FR" dirty="0"/>
          </a:p>
          <a:p>
            <a:r>
              <a:rPr lang="fr-FR" dirty="0" smtClean="0"/>
              <a:t>Francesco </a:t>
            </a:r>
            <a:r>
              <a:rPr lang="fr-FR" dirty="0" err="1" smtClean="0"/>
              <a:t>Avvisati</a:t>
            </a:r>
            <a:endParaRPr lang="fr-FR" dirty="0" smtClean="0"/>
          </a:p>
          <a:p>
            <a:r>
              <a:rPr lang="fr-FR" dirty="0" smtClean="0"/>
              <a:t>Gabriele Marconi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620688"/>
            <a:ext cx="6876256" cy="648072"/>
          </a:xfrm>
        </p:spPr>
        <p:txBody>
          <a:bodyPr>
            <a:normAutofit/>
          </a:bodyPr>
          <a:lstStyle/>
          <a:p>
            <a:pPr latinLnBrk="0"/>
            <a:r>
              <a:rPr lang="en-GB" sz="3200" dirty="0" smtClean="0"/>
              <a:t>Uno </a:t>
            </a:r>
            <a:r>
              <a:rPr lang="en-GB" sz="3200" dirty="0" err="1" smtClean="0"/>
              <a:t>Sguardo</a:t>
            </a:r>
            <a:r>
              <a:rPr lang="en-GB" sz="3200" dirty="0" smtClean="0"/>
              <a:t> </a:t>
            </a:r>
            <a:r>
              <a:rPr lang="en-GB" sz="3200" dirty="0" err="1" smtClean="0"/>
              <a:t>sull’Istruzione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649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68412580"/>
              </p:ext>
            </p:extLst>
          </p:nvPr>
        </p:nvGraphicFramePr>
        <p:xfrm>
          <a:off x="395536" y="1052736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r>
              <a:rPr lang="en-GB" dirty="0" smtClean="0"/>
              <a:t> </a:t>
            </a:r>
            <a:r>
              <a:rPr lang="en-GB" dirty="0" err="1" smtClean="0"/>
              <a:t>faticano</a:t>
            </a:r>
            <a:r>
              <a:rPr lang="en-GB" dirty="0" smtClean="0"/>
              <a:t> a </a:t>
            </a:r>
            <a:r>
              <a:rPr lang="en-GB" dirty="0" err="1" smtClean="0"/>
              <a:t>trovare</a:t>
            </a:r>
            <a:r>
              <a:rPr lang="en-GB" dirty="0" smtClean="0"/>
              <a:t> </a:t>
            </a:r>
            <a:r>
              <a:rPr lang="en-GB" dirty="0" err="1" smtClean="0"/>
              <a:t>lavoro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A5.3a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99592" y="765175"/>
            <a:ext cx="7704658" cy="359569"/>
          </a:xfrm>
        </p:spPr>
        <p:txBody>
          <a:bodyPr/>
          <a:lstStyle/>
          <a:p>
            <a:r>
              <a:rPr lang="en-GB" dirty="0" err="1" smtClean="0"/>
              <a:t>Tassi</a:t>
            </a:r>
            <a:r>
              <a:rPr lang="en-GB" dirty="0" smtClean="0"/>
              <a:t> di </a:t>
            </a:r>
            <a:r>
              <a:rPr lang="en-GB" dirty="0" err="1" smtClean="0"/>
              <a:t>occupazione</a:t>
            </a:r>
            <a:r>
              <a:rPr lang="en-GB" dirty="0" smtClean="0"/>
              <a:t> in Italia e media OSCE, per diverse </a:t>
            </a:r>
            <a:r>
              <a:rPr lang="en-GB" dirty="0" err="1" smtClean="0"/>
              <a:t>fasce</a:t>
            </a:r>
            <a:r>
              <a:rPr lang="en-GB" dirty="0" smtClean="0"/>
              <a:t> </a:t>
            </a:r>
            <a:r>
              <a:rPr lang="en-GB" dirty="0" err="1" smtClean="0"/>
              <a:t>d’età</a:t>
            </a:r>
            <a:r>
              <a:rPr lang="en-GB" dirty="0" smtClean="0"/>
              <a:t>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8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26927200"/>
              </p:ext>
            </p:extLst>
          </p:nvPr>
        </p:nvGraphicFramePr>
        <p:xfrm>
          <a:off x="468313" y="1340768"/>
          <a:ext cx="8135937" cy="511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Trovare</a:t>
            </a:r>
            <a:r>
              <a:rPr lang="en-GB" dirty="0" smtClean="0"/>
              <a:t> </a:t>
            </a:r>
            <a:r>
              <a:rPr lang="en-GB" dirty="0" err="1" smtClean="0"/>
              <a:t>lavoro</a:t>
            </a:r>
            <a:r>
              <a:rPr lang="en-GB" dirty="0" smtClean="0"/>
              <a:t> è </a:t>
            </a:r>
            <a:r>
              <a:rPr lang="en-GB" dirty="0" err="1" smtClean="0"/>
              <a:t>particolarmente</a:t>
            </a:r>
            <a:r>
              <a:rPr lang="en-GB" dirty="0" smtClean="0"/>
              <a:t> </a:t>
            </a:r>
            <a:r>
              <a:rPr lang="en-GB" dirty="0" err="1" smtClean="0"/>
              <a:t>difficile</a:t>
            </a:r>
            <a:r>
              <a:rPr lang="en-GB" dirty="0" smtClean="0"/>
              <a:t> per </a:t>
            </a:r>
            <a:r>
              <a:rPr lang="en-GB" dirty="0" err="1" smtClean="0"/>
              <a:t>coloro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cui </a:t>
            </a:r>
            <a:r>
              <a:rPr lang="en-GB" dirty="0" err="1" smtClean="0"/>
              <a:t>genitori</a:t>
            </a:r>
            <a:r>
              <a:rPr lang="en-GB" dirty="0" smtClean="0"/>
              <a:t> non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A4.5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971600" y="765175"/>
            <a:ext cx="7632650" cy="647601"/>
          </a:xfrm>
        </p:spPr>
        <p:txBody>
          <a:bodyPr>
            <a:noAutofit/>
          </a:bodyPr>
          <a:lstStyle/>
          <a:p>
            <a:r>
              <a:rPr lang="it-IT" dirty="0" smtClean="0"/>
              <a:t>Differenza nel tasso di occupazione fra i laureati di prima generazione e gli altri laureati (2012)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91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564904"/>
            <a:ext cx="8135937" cy="38882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Di </a:t>
            </a:r>
            <a:r>
              <a:rPr lang="en-GB" dirty="0" err="1" smtClean="0"/>
              <a:t>fronte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difficoltà</a:t>
            </a:r>
            <a:r>
              <a:rPr lang="en-GB" dirty="0" smtClean="0"/>
              <a:t> di </a:t>
            </a:r>
            <a:r>
              <a:rPr lang="en-GB" dirty="0" err="1" smtClean="0"/>
              <a:t>inserimento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mercato</a:t>
            </a:r>
            <a:r>
              <a:rPr lang="en-GB" dirty="0" smtClean="0"/>
              <a:t> del </a:t>
            </a:r>
            <a:r>
              <a:rPr lang="en-GB" dirty="0" err="1" smtClean="0"/>
              <a:t>lavoro</a:t>
            </a:r>
            <a:r>
              <a:rPr lang="en-GB" dirty="0" smtClean="0"/>
              <a:t>, </a:t>
            </a:r>
            <a:r>
              <a:rPr lang="en-GB" dirty="0" err="1" smtClean="0"/>
              <a:t>l’istruzione</a:t>
            </a:r>
            <a:r>
              <a:rPr lang="en-GB" dirty="0" smtClean="0"/>
              <a:t> </a:t>
            </a:r>
            <a:r>
              <a:rPr lang="en-GB" dirty="0" err="1" smtClean="0"/>
              <a:t>terziaria</a:t>
            </a:r>
            <a:r>
              <a:rPr lang="en-GB" dirty="0" smtClean="0"/>
              <a:t> è </a:t>
            </a:r>
            <a:r>
              <a:rPr lang="en-GB" dirty="0" err="1" smtClean="0"/>
              <a:t>raramente</a:t>
            </a:r>
            <a:r>
              <a:rPr lang="en-GB" dirty="0" smtClean="0"/>
              <a:t> </a:t>
            </a:r>
            <a:r>
              <a:rPr lang="en-GB" dirty="0" err="1" smtClean="0"/>
              <a:t>considerata</a:t>
            </a:r>
            <a:r>
              <a:rPr lang="en-GB" dirty="0" smtClean="0"/>
              <a:t> come un </a:t>
            </a:r>
            <a:r>
              <a:rPr lang="en-GB" dirty="0" err="1" smtClean="0"/>
              <a:t>investimento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potrebbe</a:t>
            </a:r>
            <a:r>
              <a:rPr lang="en-GB" dirty="0" smtClean="0"/>
              <a:t> </a:t>
            </a:r>
            <a:r>
              <a:rPr lang="en-GB" dirty="0" err="1" smtClean="0"/>
              <a:t>migliorare</a:t>
            </a:r>
            <a:r>
              <a:rPr lang="en-GB" dirty="0" smtClean="0"/>
              <a:t> le </a:t>
            </a:r>
            <a:r>
              <a:rPr lang="en-GB" dirty="0" err="1" smtClean="0"/>
              <a:t>opportunità</a:t>
            </a:r>
            <a:r>
              <a:rPr lang="en-GB" dirty="0" smtClean="0"/>
              <a:t> </a:t>
            </a:r>
            <a:r>
              <a:rPr lang="en-GB" dirty="0" err="1" smtClean="0"/>
              <a:t>successo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53663222"/>
              </p:ext>
            </p:extLst>
          </p:nvPr>
        </p:nvGraphicFramePr>
        <p:xfrm>
          <a:off x="251520" y="980728"/>
          <a:ext cx="813593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L’istruzione</a:t>
            </a:r>
            <a:r>
              <a:rPr lang="en-GB" dirty="0" smtClean="0"/>
              <a:t> </a:t>
            </a:r>
            <a:r>
              <a:rPr lang="en-GB" dirty="0" err="1" smtClean="0"/>
              <a:t>terziaria</a:t>
            </a:r>
            <a:r>
              <a:rPr lang="en-GB" dirty="0" smtClean="0"/>
              <a:t> non ha </a:t>
            </a:r>
            <a:r>
              <a:rPr lang="en-GB" dirty="0" err="1" smtClean="0"/>
              <a:t>contribuito</a:t>
            </a:r>
            <a:r>
              <a:rPr lang="en-GB" dirty="0" smtClean="0"/>
              <a:t> ad </a:t>
            </a:r>
            <a:r>
              <a:rPr lang="en-GB" dirty="0" err="1" smtClean="0"/>
              <a:t>alleviare</a:t>
            </a:r>
            <a:r>
              <a:rPr lang="en-GB" dirty="0" smtClean="0"/>
              <a:t> le </a:t>
            </a:r>
            <a:r>
              <a:rPr lang="en-GB" dirty="0" err="1" smtClean="0"/>
              <a:t>difficoltà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la </a:t>
            </a:r>
            <a:r>
              <a:rPr lang="en-GB" dirty="0" err="1" smtClean="0"/>
              <a:t>crisi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7740650" y="332656"/>
            <a:ext cx="935806" cy="34044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Table C5.2b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99592" y="765175"/>
            <a:ext cx="7704658" cy="575593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Differenza</a:t>
            </a:r>
            <a:r>
              <a:rPr lang="en-GB" dirty="0" smtClean="0"/>
              <a:t> in </a:t>
            </a:r>
            <a:r>
              <a:rPr lang="en-GB" dirty="0" err="1" smtClean="0"/>
              <a:t>punti</a:t>
            </a:r>
            <a:r>
              <a:rPr lang="en-GB" dirty="0" smtClean="0"/>
              <a:t> </a:t>
            </a:r>
            <a:r>
              <a:rPr lang="en-GB" dirty="0" err="1" smtClean="0"/>
              <a:t>percentuali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2014 e </a:t>
            </a:r>
            <a:r>
              <a:rPr lang="en-GB" dirty="0" err="1" smtClean="0"/>
              <a:t>il</a:t>
            </a:r>
            <a:r>
              <a:rPr lang="en-GB" dirty="0" smtClean="0"/>
              <a:t> 2010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tasso</a:t>
            </a:r>
            <a:r>
              <a:rPr lang="en-GB" dirty="0" smtClean="0"/>
              <a:t> di </a:t>
            </a:r>
            <a:r>
              <a:rPr lang="en-GB" dirty="0" err="1" smtClean="0"/>
              <a:t>scolarità</a:t>
            </a:r>
            <a:r>
              <a:rPr lang="en-GB" dirty="0" smtClean="0"/>
              <a:t>, </a:t>
            </a:r>
            <a:r>
              <a:rPr lang="en-GB" dirty="0" err="1" smtClean="0"/>
              <a:t>tasso</a:t>
            </a:r>
            <a:r>
              <a:rPr lang="en-GB" dirty="0" smtClean="0"/>
              <a:t> di </a:t>
            </a:r>
            <a:r>
              <a:rPr lang="en-GB" dirty="0" err="1" smtClean="0"/>
              <a:t>occupazione</a:t>
            </a:r>
            <a:r>
              <a:rPr lang="en-GB" dirty="0" smtClean="0"/>
              <a:t> e </a:t>
            </a:r>
            <a:r>
              <a:rPr lang="en-GB" dirty="0" err="1" smtClean="0"/>
              <a:t>percentuale</a:t>
            </a:r>
            <a:r>
              <a:rPr lang="en-GB" dirty="0" smtClean="0"/>
              <a:t> di NEET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53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86857285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L’Italia</a:t>
            </a:r>
            <a:r>
              <a:rPr lang="en-GB" dirty="0" smtClean="0"/>
              <a:t> </a:t>
            </a:r>
            <a:r>
              <a:rPr lang="en-GB" dirty="0" err="1" smtClean="0"/>
              <a:t>spende</a:t>
            </a:r>
            <a:r>
              <a:rPr lang="en-GB" dirty="0" smtClean="0"/>
              <a:t> circa 11 100 </a:t>
            </a:r>
            <a:r>
              <a:rPr lang="en-GB" dirty="0" err="1" smtClean="0"/>
              <a:t>dollari</a:t>
            </a:r>
            <a:r>
              <a:rPr lang="en-GB" dirty="0" smtClean="0"/>
              <a:t> per </a:t>
            </a:r>
            <a:r>
              <a:rPr lang="en-GB" dirty="0" err="1" smtClean="0"/>
              <a:t>studente</a:t>
            </a:r>
            <a:r>
              <a:rPr lang="en-GB" dirty="0" smtClean="0"/>
              <a:t> </a:t>
            </a:r>
            <a:r>
              <a:rPr lang="en-GB" dirty="0" err="1" smtClean="0"/>
              <a:t>nell’istruzione</a:t>
            </a:r>
            <a:r>
              <a:rPr lang="en-GB" dirty="0" smtClean="0"/>
              <a:t> </a:t>
            </a:r>
            <a:r>
              <a:rPr lang="en-GB" dirty="0" err="1" smtClean="0"/>
              <a:t>terziaria</a:t>
            </a:r>
            <a:r>
              <a:rPr lang="en-GB" dirty="0" smtClean="0"/>
              <a:t>, </a:t>
            </a:r>
            <a:r>
              <a:rPr lang="en-GB" dirty="0" err="1" smtClean="0"/>
              <a:t>meno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media OCSE…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B1.1a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331640" y="765175"/>
            <a:ext cx="7272610" cy="431577"/>
          </a:xfrm>
        </p:spPr>
        <p:txBody>
          <a:bodyPr/>
          <a:lstStyle/>
          <a:p>
            <a:r>
              <a:rPr lang="en-GB" dirty="0" err="1"/>
              <a:t>Spese</a:t>
            </a:r>
            <a:r>
              <a:rPr lang="en-GB" dirty="0"/>
              <a:t> per </a:t>
            </a:r>
            <a:r>
              <a:rPr lang="en-GB" dirty="0" err="1"/>
              <a:t>l’istruzione</a:t>
            </a:r>
            <a:r>
              <a:rPr lang="en-GB" dirty="0"/>
              <a:t> </a:t>
            </a:r>
            <a:r>
              <a:rPr lang="en-GB" dirty="0" err="1"/>
              <a:t>terziaria</a:t>
            </a:r>
            <a:r>
              <a:rPr lang="en-GB" dirty="0"/>
              <a:t>, </a:t>
            </a:r>
            <a:r>
              <a:rPr lang="en-GB" dirty="0" smtClean="0"/>
              <a:t>USD PPA </a:t>
            </a:r>
            <a:r>
              <a:rPr lang="en-GB" dirty="0"/>
              <a:t>(2012)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3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1628800"/>
            <a:ext cx="8135937" cy="4824388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Occorre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estendere</a:t>
            </a:r>
            <a:r>
              <a:rPr lang="fr-FR" dirty="0" smtClean="0"/>
              <a:t> l’</a:t>
            </a:r>
            <a:r>
              <a:rPr lang="fr-FR" dirty="0" err="1" smtClean="0"/>
              <a:t>istruzione</a:t>
            </a:r>
            <a:r>
              <a:rPr lang="fr-FR" dirty="0" smtClean="0"/>
              <a:t> </a:t>
            </a:r>
            <a:r>
              <a:rPr lang="fr-FR" dirty="0" err="1" smtClean="0"/>
              <a:t>terziaria</a:t>
            </a:r>
            <a:r>
              <a:rPr lang="fr-FR" dirty="0" smtClean="0"/>
              <a:t> </a:t>
            </a:r>
            <a:r>
              <a:rPr lang="fr-FR" dirty="0" err="1" smtClean="0"/>
              <a:t>professionalizzante</a:t>
            </a:r>
            <a:r>
              <a:rPr lang="fr-FR" dirty="0" smtClean="0"/>
              <a:t>, </a:t>
            </a:r>
            <a:r>
              <a:rPr lang="fr-FR" dirty="0" err="1" smtClean="0"/>
              <a:t>nell’ambito</a:t>
            </a:r>
            <a:r>
              <a:rPr lang="fr-FR" dirty="0" smtClean="0"/>
              <a:t> delle </a:t>
            </a:r>
            <a:r>
              <a:rPr lang="fr-FR" dirty="0" err="1" smtClean="0"/>
              <a:t>politiche</a:t>
            </a:r>
            <a:r>
              <a:rPr lang="fr-FR" dirty="0" smtClean="0"/>
              <a:t> </a:t>
            </a:r>
            <a:r>
              <a:rPr lang="fr-FR" dirty="0" err="1" smtClean="0"/>
              <a:t>attive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endParaRPr lang="fr-FR" dirty="0" smtClean="0"/>
          </a:p>
          <a:p>
            <a:r>
              <a:rPr lang="fr-FR" dirty="0" err="1" smtClean="0"/>
              <a:t>Migliorare</a:t>
            </a:r>
            <a:r>
              <a:rPr lang="fr-FR" dirty="0" smtClean="0"/>
              <a:t> la </a:t>
            </a:r>
            <a:r>
              <a:rPr lang="fr-FR" dirty="0" err="1" smtClean="0"/>
              <a:t>qualità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apprendimenti</a:t>
            </a:r>
            <a:r>
              <a:rPr lang="fr-FR" dirty="0" smtClean="0"/>
              <a:t> e </a:t>
            </a:r>
            <a:r>
              <a:rPr lang="fr-FR" dirty="0" err="1" smtClean="0"/>
              <a:t>sostenere</a:t>
            </a:r>
            <a:r>
              <a:rPr lang="fr-FR" dirty="0" smtClean="0"/>
              <a:t> l’</a:t>
            </a:r>
            <a:r>
              <a:rPr lang="fr-FR" dirty="0" err="1" smtClean="0"/>
              <a:t>innovazione</a:t>
            </a:r>
            <a:r>
              <a:rPr lang="fr-FR" dirty="0" smtClean="0"/>
              <a:t> </a:t>
            </a:r>
            <a:r>
              <a:rPr lang="fr-FR" dirty="0" err="1" smtClean="0"/>
              <a:t>didattica</a:t>
            </a:r>
            <a:r>
              <a:rPr lang="fr-FR" dirty="0" smtClean="0"/>
              <a:t>, con </a:t>
            </a:r>
            <a:r>
              <a:rPr lang="fr-FR" dirty="0" err="1" smtClean="0"/>
              <a:t>nuove</a:t>
            </a:r>
            <a:r>
              <a:rPr lang="fr-FR" dirty="0" smtClean="0"/>
              <a:t> risorse </a:t>
            </a:r>
            <a:r>
              <a:rPr lang="fr-FR" dirty="0" err="1" smtClean="0"/>
              <a:t>mirate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Scuola: completare </a:t>
            </a:r>
            <a:r>
              <a:rPr lang="it-IT" dirty="0"/>
              <a:t>il sistema nazionale di </a:t>
            </a:r>
            <a:r>
              <a:rPr lang="it-IT" dirty="0" smtClean="0"/>
              <a:t>valutazione</a:t>
            </a:r>
            <a:endParaRPr lang="it-I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9512" y="1268760"/>
            <a:ext cx="8784976" cy="2807940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 smtClean="0"/>
              <a:t>La qualità della scuola dipende dalla qualità e dalle competenze dei docenti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132856"/>
            <a:ext cx="8135937" cy="432033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Molti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avvicinano</a:t>
            </a:r>
            <a:r>
              <a:rPr lang="en-GB" dirty="0" smtClean="0"/>
              <a:t> </a:t>
            </a:r>
            <a:r>
              <a:rPr lang="en-GB" dirty="0" err="1" smtClean="0"/>
              <a:t>all’età</a:t>
            </a:r>
            <a:r>
              <a:rPr lang="en-GB" dirty="0" smtClean="0"/>
              <a:t> del </a:t>
            </a:r>
            <a:r>
              <a:rPr lang="en-GB" dirty="0" err="1" smtClean="0"/>
              <a:t>pensionamento</a:t>
            </a:r>
            <a:r>
              <a:rPr lang="en-GB" dirty="0" smtClean="0"/>
              <a:t>. </a:t>
            </a:r>
            <a:r>
              <a:rPr lang="en-GB" dirty="0" err="1" smtClean="0"/>
              <a:t>Ciò</a:t>
            </a:r>
            <a:r>
              <a:rPr lang="en-GB" dirty="0" smtClean="0"/>
              <a:t> </a:t>
            </a:r>
            <a:r>
              <a:rPr lang="en-GB" dirty="0" err="1" smtClean="0"/>
              <a:t>presenta</a:t>
            </a:r>
            <a:r>
              <a:rPr lang="en-GB" dirty="0" smtClean="0"/>
              <a:t> </a:t>
            </a:r>
            <a:r>
              <a:rPr lang="en-GB" dirty="0" err="1" smtClean="0"/>
              <a:t>un’opportunità</a:t>
            </a:r>
            <a:r>
              <a:rPr lang="en-GB" dirty="0" smtClean="0"/>
              <a:t> per </a:t>
            </a:r>
            <a:r>
              <a:rPr lang="en-GB" dirty="0" err="1" smtClean="0"/>
              <a:t>ridisegnare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profilo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ruolo</a:t>
            </a:r>
            <a:r>
              <a:rPr lang="en-GB" dirty="0" smtClean="0"/>
              <a:t> del </a:t>
            </a:r>
            <a:r>
              <a:rPr lang="en-GB" dirty="0" err="1" smtClean="0"/>
              <a:t>corpo</a:t>
            </a:r>
            <a:r>
              <a:rPr lang="en-GB" dirty="0" smtClean="0"/>
              <a:t> </a:t>
            </a:r>
            <a:r>
              <a:rPr lang="en-GB" dirty="0" err="1" smtClean="0"/>
              <a:t>docente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272273982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 </a:t>
            </a:r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insegnanti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50 </a:t>
            </a:r>
            <a:r>
              <a:rPr lang="en-GB" dirty="0" err="1" smtClean="0"/>
              <a:t>anni</a:t>
            </a:r>
            <a:r>
              <a:rPr lang="en-GB" dirty="0" smtClean="0"/>
              <a:t> o </a:t>
            </a:r>
            <a:r>
              <a:rPr lang="en-GB" dirty="0" err="1" smtClean="0"/>
              <a:t>più</a:t>
            </a:r>
            <a:r>
              <a:rPr lang="en-GB" dirty="0" smtClean="0"/>
              <a:t> è la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paesi</a:t>
            </a:r>
            <a:r>
              <a:rPr lang="en-GB" dirty="0" smtClean="0"/>
              <a:t> OCSE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Charts D5.1 and D5.2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11560" y="765175"/>
            <a:ext cx="7992690" cy="359569"/>
          </a:xfrm>
        </p:spPr>
        <p:txBody>
          <a:bodyPr>
            <a:noAutofit/>
          </a:bodyPr>
          <a:lstStyle/>
          <a:p>
            <a:r>
              <a:rPr lang="en-GB" sz="1500" dirty="0" err="1" smtClean="0"/>
              <a:t>Percentuale</a:t>
            </a:r>
            <a:r>
              <a:rPr lang="en-GB" sz="1500" dirty="0" smtClean="0"/>
              <a:t> di </a:t>
            </a:r>
            <a:r>
              <a:rPr lang="en-GB" sz="1500" dirty="0" err="1" smtClean="0"/>
              <a:t>insegnanti</a:t>
            </a:r>
            <a:r>
              <a:rPr lang="en-GB" sz="1500" dirty="0" smtClean="0"/>
              <a:t> di </a:t>
            </a:r>
            <a:r>
              <a:rPr lang="en-GB" sz="1500" dirty="0" err="1" smtClean="0"/>
              <a:t>età</a:t>
            </a:r>
            <a:r>
              <a:rPr lang="en-GB" sz="1500" dirty="0" smtClean="0"/>
              <a:t> </a:t>
            </a:r>
            <a:r>
              <a:rPr lang="en-GB" sz="1500" dirty="0" err="1" smtClean="0"/>
              <a:t>uguale</a:t>
            </a:r>
            <a:r>
              <a:rPr lang="en-GB" sz="1500" dirty="0" smtClean="0"/>
              <a:t> o </a:t>
            </a:r>
            <a:r>
              <a:rPr lang="en-GB" sz="1500" dirty="0" err="1" smtClean="0"/>
              <a:t>superiore</a:t>
            </a:r>
            <a:r>
              <a:rPr lang="en-GB" sz="1500" dirty="0" smtClean="0"/>
              <a:t> a 50 </a:t>
            </a:r>
            <a:r>
              <a:rPr lang="en-GB" sz="1500" dirty="0" err="1" smtClean="0"/>
              <a:t>anni</a:t>
            </a:r>
            <a:r>
              <a:rPr lang="en-GB" sz="1500" dirty="0" smtClean="0"/>
              <a:t>, per </a:t>
            </a:r>
            <a:r>
              <a:rPr lang="en-GB" sz="1500" dirty="0" err="1" smtClean="0"/>
              <a:t>grado</a:t>
            </a:r>
            <a:r>
              <a:rPr lang="en-GB" sz="1500" dirty="0" smtClean="0"/>
              <a:t> di </a:t>
            </a:r>
            <a:r>
              <a:rPr lang="en-GB" sz="1500" dirty="0" err="1" smtClean="0"/>
              <a:t>istruzione</a:t>
            </a:r>
            <a:r>
              <a:rPr lang="en-GB" sz="1500" dirty="0" smtClean="0"/>
              <a:t> (2013)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523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204864"/>
            <a:ext cx="8135937" cy="4248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L’Italia</a:t>
            </a:r>
            <a:r>
              <a:rPr lang="en-GB" dirty="0" smtClean="0"/>
              <a:t> </a:t>
            </a:r>
            <a:r>
              <a:rPr lang="en-GB" dirty="0" err="1" smtClean="0"/>
              <a:t>sta</a:t>
            </a:r>
            <a:r>
              <a:rPr lang="en-GB" dirty="0" smtClean="0"/>
              <a:t> </a:t>
            </a:r>
            <a:r>
              <a:rPr lang="en-GB" dirty="0" err="1" smtClean="0"/>
              <a:t>riformando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educativo</a:t>
            </a:r>
            <a:r>
              <a:rPr lang="en-GB" dirty="0" smtClean="0"/>
              <a:t> </a:t>
            </a:r>
            <a:r>
              <a:rPr lang="en-GB" dirty="0" err="1" smtClean="0"/>
              <a:t>affinchè</a:t>
            </a:r>
            <a:r>
              <a:rPr lang="en-GB" dirty="0" smtClean="0"/>
              <a:t> la </a:t>
            </a:r>
            <a:r>
              <a:rPr lang="en-GB" dirty="0" err="1" smtClean="0"/>
              <a:t>valutazione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,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dirigenti</a:t>
            </a:r>
            <a:r>
              <a:rPr lang="en-GB" dirty="0" smtClean="0"/>
              <a:t> </a:t>
            </a:r>
            <a:r>
              <a:rPr lang="en-GB" dirty="0" err="1" smtClean="0"/>
              <a:t>scolastici</a:t>
            </a:r>
            <a:r>
              <a:rPr lang="en-GB" dirty="0" smtClean="0"/>
              <a:t> e delle </a:t>
            </a:r>
            <a:r>
              <a:rPr lang="en-GB" dirty="0" err="1" smtClean="0"/>
              <a:t>scuole</a:t>
            </a:r>
            <a:r>
              <a:rPr lang="en-GB" dirty="0" smtClean="0"/>
              <a:t> vi </a:t>
            </a:r>
            <a:r>
              <a:rPr lang="en-GB" dirty="0" err="1" smtClean="0"/>
              <a:t>assumano</a:t>
            </a:r>
            <a:r>
              <a:rPr lang="en-GB" dirty="0" smtClean="0"/>
              <a:t> un </a:t>
            </a:r>
            <a:r>
              <a:rPr lang="en-GB" dirty="0" err="1" smtClean="0"/>
              <a:t>maggiore</a:t>
            </a:r>
            <a:r>
              <a:rPr lang="en-GB" dirty="0" smtClean="0"/>
              <a:t> </a:t>
            </a:r>
            <a:r>
              <a:rPr lang="en-GB" dirty="0" err="1" smtClean="0"/>
              <a:t>rilievo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5776" y="4365104"/>
            <a:ext cx="6120680" cy="1143000"/>
          </a:xfrm>
        </p:spPr>
        <p:txBody>
          <a:bodyPr/>
          <a:lstStyle/>
          <a:p>
            <a:r>
              <a:rPr lang="fr-FR" dirty="0" err="1" smtClean="0"/>
              <a:t>Novità</a:t>
            </a:r>
            <a:r>
              <a:rPr lang="fr-FR" dirty="0" smtClean="0"/>
              <a:t> </a:t>
            </a:r>
            <a:r>
              <a:rPr lang="fr-FR" dirty="0" err="1" smtClean="0"/>
              <a:t>dell’edizione</a:t>
            </a:r>
            <a:r>
              <a:rPr lang="fr-FR" dirty="0" smtClean="0"/>
              <a:t> 2015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1520" y="548680"/>
            <a:ext cx="8892480" cy="3528020"/>
          </a:xfrm>
        </p:spPr>
        <p:txBody>
          <a:bodyPr>
            <a:normAutofit fontScale="85000" lnSpcReduction="20000"/>
          </a:bodyPr>
          <a:lstStyle/>
          <a:p>
            <a:pPr latinLnBrk="0">
              <a:lnSpc>
                <a:spcPct val="150000"/>
              </a:lnSpc>
            </a:pPr>
            <a:r>
              <a:rPr lang="it-IT" dirty="0" smtClean="0"/>
              <a:t>Una nuova classificazione dei programmi di istruzione per facilitare il confronto internazionale (ISCED 2011)</a:t>
            </a:r>
          </a:p>
          <a:p>
            <a:pPr latinLnBrk="0">
              <a:lnSpc>
                <a:spcPct val="150000"/>
              </a:lnSpc>
            </a:pPr>
            <a:r>
              <a:rPr lang="it-IT" dirty="0" smtClean="0"/>
              <a:t>Indicatori basati sui recenti approfondimenti PISA: </a:t>
            </a:r>
          </a:p>
          <a:p>
            <a:pPr lvl="1" latinLnBrk="0">
              <a:lnSpc>
                <a:spcPct val="150000"/>
              </a:lnSpc>
            </a:pPr>
            <a:r>
              <a:rPr lang="it-IT" dirty="0" smtClean="0"/>
              <a:t>Disuguaglianze di genere</a:t>
            </a:r>
          </a:p>
          <a:p>
            <a:pPr lvl="1" latinLnBrk="0">
              <a:lnSpc>
                <a:spcPct val="150000"/>
              </a:lnSpc>
            </a:pPr>
            <a:r>
              <a:rPr lang="it-IT" dirty="0" smtClean="0"/>
              <a:t>Gli strumenti digitali e l’apprendimento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7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14201070"/>
              </p:ext>
            </p:extLst>
          </p:nvPr>
        </p:nvGraphicFramePr>
        <p:xfrm>
          <a:off x="467346" y="1340768"/>
          <a:ext cx="8136135" cy="230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440"/>
                <a:gridCol w="1872208"/>
                <a:gridCol w="1297110"/>
                <a:gridCol w="1295178"/>
                <a:gridCol w="1800199"/>
              </a:tblGrid>
              <a:tr h="370840">
                <a:tc>
                  <a:txBody>
                    <a:bodyPr/>
                    <a:lstStyle/>
                    <a:p>
                      <a:pPr latinLnBrk="0"/>
                      <a:endParaRPr lang="en-GB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200" dirty="0" smtClean="0"/>
                        <a:t>La </a:t>
                      </a:r>
                      <a:r>
                        <a:rPr lang="en-GB" sz="1200" dirty="0" err="1" smtClean="0"/>
                        <a:t>valutazione</a:t>
                      </a:r>
                      <a:r>
                        <a:rPr lang="en-GB" sz="1200" dirty="0" smtClean="0"/>
                        <a:t> è </a:t>
                      </a:r>
                      <a:r>
                        <a:rPr lang="en-GB" sz="1200" dirty="0" err="1" smtClean="0"/>
                        <a:t>prevista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dalla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legge</a:t>
                      </a:r>
                      <a:r>
                        <a:rPr lang="en-GB" sz="1200" dirty="0" smtClean="0"/>
                        <a:t> o da </a:t>
                      </a:r>
                      <a:r>
                        <a:rPr lang="en-GB" sz="1200" dirty="0" err="1" smtClean="0"/>
                        <a:t>regolamenti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200" dirty="0" err="1" smtClean="0"/>
                        <a:t>Valutazione</a:t>
                      </a:r>
                      <a:r>
                        <a:rPr lang="en-GB" sz="1200" dirty="0" smtClean="0"/>
                        <a:t> al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termine</a:t>
                      </a:r>
                      <a:r>
                        <a:rPr lang="en-GB" sz="1200" baseline="0" dirty="0" smtClean="0"/>
                        <a:t> di un </a:t>
                      </a:r>
                      <a:r>
                        <a:rPr lang="en-GB" sz="1200" baseline="0" dirty="0" err="1" smtClean="0"/>
                        <a:t>p</a:t>
                      </a:r>
                      <a:r>
                        <a:rPr lang="en-GB" sz="1200" dirty="0" err="1" smtClean="0"/>
                        <a:t>eriodo</a:t>
                      </a:r>
                      <a:r>
                        <a:rPr lang="en-GB" sz="1200" dirty="0" smtClean="0"/>
                        <a:t> di </a:t>
                      </a:r>
                      <a:r>
                        <a:rPr lang="en-GB" sz="1200" dirty="0" err="1" smtClean="0"/>
                        <a:t>prova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200" dirty="0" err="1" smtClean="0"/>
                        <a:t>Valutazione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regolare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sz="1200" dirty="0" err="1" smtClean="0"/>
                        <a:t>Valutazione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legata</a:t>
                      </a:r>
                      <a:r>
                        <a:rPr lang="en-GB" sz="1200" baseline="0" dirty="0" smtClean="0"/>
                        <a:t> a un </a:t>
                      </a:r>
                      <a:r>
                        <a:rPr lang="en-GB" sz="1200" baseline="0" dirty="0" err="1" smtClean="0"/>
                        <a:t>sistema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premiale</a:t>
                      </a:r>
                      <a:r>
                        <a:rPr lang="en-GB" sz="1200" baseline="0" dirty="0" smtClean="0"/>
                        <a:t> o a </a:t>
                      </a:r>
                      <a:r>
                        <a:rPr lang="en-GB" sz="1200" baseline="0" dirty="0" err="1" smtClean="0"/>
                        <a:t>promozioni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Netherlands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OECD countries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Yes: 30/37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Yes: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19/26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Yes: 22/26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GB" dirty="0" smtClean="0"/>
                        <a:t>Yes: 14/25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Fino</a:t>
            </a:r>
            <a:r>
              <a:rPr lang="en-GB" dirty="0" smtClean="0"/>
              <a:t> al 2014/15 non </a:t>
            </a:r>
            <a:r>
              <a:rPr lang="en-GB" dirty="0" err="1" smtClean="0"/>
              <a:t>esisteva</a:t>
            </a:r>
            <a:r>
              <a:rPr lang="en-GB" dirty="0" smtClean="0"/>
              <a:t> un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valutazione</a:t>
            </a:r>
            <a:r>
              <a:rPr lang="en-GB" dirty="0" smtClean="0"/>
              <a:t> </a:t>
            </a:r>
            <a:r>
              <a:rPr lang="en-GB" dirty="0" err="1" smtClean="0"/>
              <a:t>regolare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 e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dirigenti</a:t>
            </a:r>
            <a:r>
              <a:rPr lang="en-GB" dirty="0" smtClean="0"/>
              <a:t> </a:t>
            </a:r>
            <a:r>
              <a:rPr lang="en-GB" dirty="0" err="1" smtClean="0"/>
              <a:t>scolastici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47321063"/>
              </p:ext>
            </p:extLst>
          </p:nvPr>
        </p:nvGraphicFramePr>
        <p:xfrm>
          <a:off x="467544" y="4476349"/>
          <a:ext cx="8136904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err="1" smtClean="0"/>
                        <a:t>Valutazione</a:t>
                      </a:r>
                      <a:r>
                        <a:rPr lang="en-GB" sz="1200" baseline="0" dirty="0" smtClean="0"/>
                        <a:t> del </a:t>
                      </a:r>
                      <a:r>
                        <a:rPr lang="en-GB" sz="1200" baseline="0" dirty="0" err="1" smtClean="0"/>
                        <a:t>dirigente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scolastico</a:t>
                      </a:r>
                      <a:endParaRPr lang="en-GB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err="1" smtClean="0"/>
                        <a:t>Ispezioni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scolastiche</a:t>
                      </a:r>
                      <a:endParaRPr lang="en-GB" sz="12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Auto-</a:t>
                      </a:r>
                      <a:r>
                        <a:rPr lang="en-GB" sz="1200" baseline="0" dirty="0" err="1" smtClean="0"/>
                        <a:t>valutazione</a:t>
                      </a:r>
                      <a:endParaRPr lang="en-GB" sz="12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Netherlands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OECD countries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Yes: 23/35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Yes: 28/34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Yes: 25/34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err="1" smtClean="0"/>
              <a:t>Valutazione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sistema</a:t>
            </a:r>
            <a:r>
              <a:rPr lang="en-GB" dirty="0" smtClean="0"/>
              <a:t> </a:t>
            </a:r>
            <a:r>
              <a:rPr lang="en-GB" dirty="0" err="1" smtClean="0"/>
              <a:t>d’istruzione</a:t>
            </a:r>
            <a:r>
              <a:rPr lang="en-GB" dirty="0" smtClean="0"/>
              <a:t> </a:t>
            </a:r>
            <a:r>
              <a:rPr lang="en-GB" dirty="0" err="1" smtClean="0"/>
              <a:t>secondaria</a:t>
            </a:r>
            <a:r>
              <a:rPr lang="en-GB" dirty="0" smtClean="0"/>
              <a:t> </a:t>
            </a:r>
            <a:r>
              <a:rPr lang="en-GB" dirty="0" err="1" smtClean="0"/>
              <a:t>inferiore</a:t>
            </a:r>
            <a:r>
              <a:rPr lang="en-GB" dirty="0" smtClean="0"/>
              <a:t> (2014/2015)</a:t>
            </a:r>
            <a:endParaRPr lang="en-GB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67544" y="3900285"/>
            <a:ext cx="8135937" cy="504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Componenti</a:t>
            </a:r>
            <a:r>
              <a:rPr lang="en-GB" dirty="0" smtClean="0"/>
              <a:t> del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valutazione</a:t>
            </a:r>
            <a:r>
              <a:rPr lang="en-GB" dirty="0" smtClean="0"/>
              <a:t> a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d’istituto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sistema</a:t>
            </a:r>
            <a:r>
              <a:rPr lang="en-GB" dirty="0"/>
              <a:t> </a:t>
            </a:r>
            <a:r>
              <a:rPr lang="en-GB" dirty="0" err="1"/>
              <a:t>d’istruzione</a:t>
            </a:r>
            <a:r>
              <a:rPr lang="en-GB" dirty="0"/>
              <a:t> </a:t>
            </a:r>
            <a:r>
              <a:rPr lang="en-GB" dirty="0" err="1"/>
              <a:t>secondaria</a:t>
            </a:r>
            <a:r>
              <a:rPr lang="en-GB" dirty="0"/>
              <a:t> </a:t>
            </a:r>
            <a:r>
              <a:rPr lang="en-GB" dirty="0" err="1" smtClean="0"/>
              <a:t>inferiore</a:t>
            </a:r>
            <a:r>
              <a:rPr lang="en-GB" dirty="0" smtClean="0"/>
              <a:t> (2014/2015)</a:t>
            </a:r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740650" y="0"/>
            <a:ext cx="1151830" cy="673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635C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    Tables </a:t>
            </a:r>
          </a:p>
          <a:p>
            <a:r>
              <a:rPr lang="en-GB" dirty="0" smtClean="0"/>
              <a:t>  D6.9, D7.1 </a:t>
            </a:r>
          </a:p>
          <a:p>
            <a:r>
              <a:rPr lang="en-GB" dirty="0" smtClean="0"/>
              <a:t>and D7.7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5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204864"/>
            <a:ext cx="8135937" cy="4248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I </a:t>
            </a:r>
            <a:r>
              <a:rPr lang="fr-FR" dirty="0" err="1"/>
              <a:t>giudizi</a:t>
            </a:r>
            <a:r>
              <a:rPr lang="fr-FR" dirty="0"/>
              <a:t> su </a:t>
            </a:r>
            <a:r>
              <a:rPr lang="fr-FR" dirty="0" err="1"/>
              <a:t>competenze</a:t>
            </a:r>
            <a:r>
              <a:rPr lang="fr-FR" dirty="0"/>
              <a:t> e </a:t>
            </a:r>
            <a:r>
              <a:rPr lang="fr-FR" dirty="0" err="1"/>
              <a:t>prestazioni</a:t>
            </a:r>
            <a:r>
              <a:rPr lang="fr-FR" dirty="0"/>
              <a:t> di </a:t>
            </a:r>
            <a:r>
              <a:rPr lang="fr-FR" dirty="0" err="1"/>
              <a:t>dirigenti</a:t>
            </a:r>
            <a:r>
              <a:rPr lang="fr-FR" dirty="0"/>
              <a:t> e </a:t>
            </a:r>
            <a:r>
              <a:rPr lang="fr-FR" dirty="0" err="1"/>
              <a:t>insegnanti</a:t>
            </a:r>
            <a:r>
              <a:rPr lang="fr-FR" dirty="0"/>
              <a:t> </a:t>
            </a:r>
            <a:r>
              <a:rPr lang="fr-FR" dirty="0" err="1"/>
              <a:t>contenuti</a:t>
            </a:r>
            <a:r>
              <a:rPr lang="fr-FR" dirty="0"/>
              <a:t> in </a:t>
            </a:r>
            <a:r>
              <a:rPr lang="fr-FR" dirty="0" err="1"/>
              <a:t>valutazioni</a:t>
            </a:r>
            <a:r>
              <a:rPr lang="fr-FR" dirty="0"/>
              <a:t> </a:t>
            </a:r>
            <a:r>
              <a:rPr lang="fr-FR" dirty="0" err="1"/>
              <a:t>esterne</a:t>
            </a:r>
            <a:r>
              <a:rPr lang="fr-FR" dirty="0"/>
              <a:t> </a:t>
            </a:r>
            <a:r>
              <a:rPr lang="fr-FR" dirty="0" err="1"/>
              <a:t>possono</a:t>
            </a:r>
            <a:r>
              <a:rPr lang="fr-FR" dirty="0"/>
              <a:t> </a:t>
            </a:r>
            <a:r>
              <a:rPr lang="fr-FR" dirty="0" err="1"/>
              <a:t>essere</a:t>
            </a:r>
            <a:r>
              <a:rPr lang="fr-FR" dirty="0"/>
              <a:t> di </a:t>
            </a:r>
            <a:r>
              <a:rPr lang="fr-FR" dirty="0" err="1"/>
              <a:t>supporto</a:t>
            </a:r>
            <a:r>
              <a:rPr lang="fr-FR" dirty="0"/>
              <a:t> al </a:t>
            </a:r>
            <a:r>
              <a:rPr lang="fr-FR" dirty="0" err="1"/>
              <a:t>miglioramento</a:t>
            </a:r>
            <a:r>
              <a:rPr lang="fr-FR" dirty="0"/>
              <a:t> e alla </a:t>
            </a:r>
            <a:r>
              <a:rPr lang="fr-FR" dirty="0" err="1"/>
              <a:t>valorizzazione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loro</a:t>
            </a:r>
            <a:r>
              <a:rPr lang="fr-FR" dirty="0"/>
              <a:t> </a:t>
            </a:r>
            <a:r>
              <a:rPr lang="fr-FR" dirty="0" err="1"/>
              <a:t>professionalità</a:t>
            </a:r>
            <a:r>
              <a:rPr lang="fr-FR" dirty="0"/>
              <a:t>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71800" y="4365104"/>
            <a:ext cx="6048672" cy="1143000"/>
          </a:xfrm>
        </p:spPr>
        <p:txBody>
          <a:bodyPr/>
          <a:lstStyle/>
          <a:p>
            <a:r>
              <a:rPr lang="it-IT" dirty="0" smtClean="0"/>
              <a:t>Le tecnologie a scuola</a:t>
            </a:r>
            <a:endParaRPr lang="it-I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1520" y="0"/>
            <a:ext cx="8640960" cy="4076700"/>
          </a:xfrm>
        </p:spPr>
        <p:txBody>
          <a:bodyPr/>
          <a:lstStyle/>
          <a:p>
            <a:pPr marL="0" indent="0" algn="just">
              <a:buNone/>
            </a:pPr>
            <a:endParaRPr lang="en-GB" dirty="0"/>
          </a:p>
        </p:txBody>
      </p:sp>
      <p:pic>
        <p:nvPicPr>
          <p:cNvPr id="1026" name="Picture 2" descr="P:\PISA\PISA 2012 Thematic Reports\CBA Report\Report\LAYOUT\Cover\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623">
            <a:off x="1700681" y="-1"/>
            <a:ext cx="3413136" cy="41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492896"/>
            <a:ext cx="8135937" cy="396029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In </a:t>
            </a:r>
            <a:r>
              <a:rPr lang="fr-FR" dirty="0" err="1" smtClean="0"/>
              <a:t>Italia</a:t>
            </a:r>
            <a:r>
              <a:rPr lang="fr-FR" dirty="0" smtClean="0"/>
              <a:t>, le </a:t>
            </a:r>
            <a:r>
              <a:rPr lang="fr-FR" dirty="0" err="1" smtClean="0"/>
              <a:t>risorse</a:t>
            </a:r>
            <a:r>
              <a:rPr lang="fr-FR" dirty="0" smtClean="0"/>
              <a:t> </a:t>
            </a:r>
            <a:r>
              <a:rPr lang="fr-FR" dirty="0" err="1" smtClean="0"/>
              <a:t>digitali</a:t>
            </a:r>
            <a:r>
              <a:rPr lang="fr-FR" dirty="0" smtClean="0"/>
              <a:t> sono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presenti</a:t>
            </a:r>
            <a:r>
              <a:rPr lang="fr-FR" dirty="0" smtClean="0"/>
              <a:t> </a:t>
            </a:r>
            <a:r>
              <a:rPr lang="fr-FR" dirty="0" err="1" smtClean="0"/>
              <a:t>nell’insegnamento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; e il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uso</a:t>
            </a:r>
            <a:r>
              <a:rPr lang="fr-FR" dirty="0" smtClean="0"/>
              <a:t> non è </a:t>
            </a:r>
            <a:r>
              <a:rPr lang="fr-FR" dirty="0" err="1" smtClean="0"/>
              <a:t>associato</a:t>
            </a:r>
            <a:r>
              <a:rPr lang="fr-FR" dirty="0" smtClean="0"/>
              <a:t> a </a:t>
            </a:r>
            <a:r>
              <a:rPr lang="fr-FR" dirty="0" err="1" smtClean="0"/>
              <a:t>migliori</a:t>
            </a:r>
            <a:r>
              <a:rPr lang="fr-FR" dirty="0" smtClean="0"/>
              <a:t> </a:t>
            </a:r>
            <a:r>
              <a:rPr lang="fr-FR" dirty="0" err="1" smtClean="0"/>
              <a:t>risultati</a:t>
            </a:r>
            <a:r>
              <a:rPr lang="fr-FR" dirty="0" smtClean="0"/>
              <a:t>, in media.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20059096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metà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non </a:t>
            </a:r>
            <a:r>
              <a:rPr lang="en-GB" dirty="0" err="1" smtClean="0"/>
              <a:t>utilizza</a:t>
            </a:r>
            <a:r>
              <a:rPr lang="en-GB" dirty="0" smtClean="0"/>
              <a:t> internet a </a:t>
            </a:r>
            <a:r>
              <a:rPr lang="en-GB" dirty="0" err="1" smtClean="0"/>
              <a:t>scuola</a:t>
            </a:r>
            <a:r>
              <a:rPr lang="en-GB" dirty="0" smtClean="0"/>
              <a:t> per </a:t>
            </a:r>
            <a:r>
              <a:rPr lang="en-GB" dirty="0" err="1" smtClean="0"/>
              <a:t>finalità</a:t>
            </a:r>
            <a:r>
              <a:rPr lang="en-GB" dirty="0" smtClean="0"/>
              <a:t> </a:t>
            </a:r>
            <a:r>
              <a:rPr lang="en-GB" dirty="0" err="1" smtClean="0"/>
              <a:t>didattiche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D8.1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99592" y="765175"/>
            <a:ext cx="7704658" cy="359569"/>
          </a:xfrm>
        </p:spPr>
        <p:txBody>
          <a:bodyPr/>
          <a:lstStyle/>
          <a:p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studenti</a:t>
            </a:r>
            <a:r>
              <a:rPr lang="en-GB" dirty="0" smtClean="0"/>
              <a:t> (15 </a:t>
            </a:r>
            <a:r>
              <a:rPr lang="en-GB" dirty="0" err="1" smtClean="0"/>
              <a:t>anni</a:t>
            </a:r>
            <a:r>
              <a:rPr lang="en-GB" dirty="0" smtClean="0"/>
              <a:t> di </a:t>
            </a:r>
            <a:r>
              <a:rPr lang="en-GB" dirty="0" err="1" smtClean="0"/>
              <a:t>età</a:t>
            </a:r>
            <a:r>
              <a:rPr lang="en-GB" dirty="0" smtClean="0"/>
              <a:t>) </a:t>
            </a:r>
            <a:r>
              <a:rPr lang="en-GB" dirty="0" err="1" smtClean="0"/>
              <a:t>che</a:t>
            </a:r>
            <a:r>
              <a:rPr lang="en-GB" dirty="0" smtClean="0"/>
              <a:t> non </a:t>
            </a:r>
            <a:r>
              <a:rPr lang="en-GB" dirty="0" err="1" smtClean="0"/>
              <a:t>utilizza</a:t>
            </a:r>
            <a:r>
              <a:rPr lang="en-GB" dirty="0" smtClean="0"/>
              <a:t> internet a </a:t>
            </a:r>
            <a:r>
              <a:rPr lang="en-GB" dirty="0" err="1" smtClean="0"/>
              <a:t>scuola</a:t>
            </a:r>
            <a:r>
              <a:rPr lang="en-GB" dirty="0" smtClean="0"/>
              <a:t>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5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56223506"/>
              </p:ext>
            </p:extLst>
          </p:nvPr>
        </p:nvGraphicFramePr>
        <p:xfrm>
          <a:off x="251521" y="1125538"/>
          <a:ext cx="835273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Il 36%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 </a:t>
            </a:r>
            <a:r>
              <a:rPr lang="en-GB" dirty="0" err="1" smtClean="0"/>
              <a:t>dichiara</a:t>
            </a:r>
            <a:r>
              <a:rPr lang="en-GB" dirty="0" smtClean="0"/>
              <a:t> di </a:t>
            </a:r>
            <a:r>
              <a:rPr lang="en-GB" dirty="0" err="1" smtClean="0"/>
              <a:t>avere</a:t>
            </a:r>
            <a:r>
              <a:rPr lang="en-GB" dirty="0" smtClean="0"/>
              <a:t> </a:t>
            </a:r>
            <a:r>
              <a:rPr lang="en-GB" dirty="0" err="1" smtClean="0"/>
              <a:t>bisogno</a:t>
            </a:r>
            <a:r>
              <a:rPr lang="en-GB" dirty="0" smtClean="0"/>
              <a:t> di </a:t>
            </a:r>
            <a:r>
              <a:rPr lang="en-GB" dirty="0" err="1" smtClean="0"/>
              <a:t>formazione</a:t>
            </a:r>
            <a:r>
              <a:rPr lang="en-GB" dirty="0" smtClean="0"/>
              <a:t> per </a:t>
            </a:r>
            <a:r>
              <a:rPr lang="en-GB" dirty="0" err="1" smtClean="0"/>
              <a:t>utilizzare</a:t>
            </a:r>
            <a:r>
              <a:rPr lang="en-GB" dirty="0" smtClean="0"/>
              <a:t> le ICT a </a:t>
            </a:r>
            <a:r>
              <a:rPr lang="en-GB" dirty="0" err="1" smtClean="0"/>
              <a:t>scuola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D8.4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755576" y="765175"/>
            <a:ext cx="7848674" cy="431577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risposte</a:t>
            </a:r>
            <a:r>
              <a:rPr lang="en-GB" dirty="0" smtClean="0"/>
              <a:t> </a:t>
            </a:r>
            <a:r>
              <a:rPr lang="en-GB" dirty="0" err="1" smtClean="0"/>
              <a:t>affermative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 di </a:t>
            </a:r>
            <a:r>
              <a:rPr lang="en-GB" dirty="0" err="1" smtClean="0"/>
              <a:t>scuola</a:t>
            </a:r>
            <a:r>
              <a:rPr lang="en-GB" dirty="0" smtClean="0"/>
              <a:t> </a:t>
            </a:r>
            <a:r>
              <a:rPr lang="en-GB" dirty="0" err="1" smtClean="0"/>
              <a:t>secondaria</a:t>
            </a:r>
            <a:r>
              <a:rPr lang="en-GB" dirty="0" smtClean="0"/>
              <a:t> </a:t>
            </a:r>
            <a:r>
              <a:rPr lang="en-GB" dirty="0" err="1" smtClean="0"/>
              <a:t>inferiore</a:t>
            </a:r>
            <a:r>
              <a:rPr lang="en-GB" dirty="0" smtClean="0"/>
              <a:t>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8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1772816"/>
            <a:ext cx="8135937" cy="46803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La </a:t>
            </a:r>
            <a:r>
              <a:rPr lang="en-GB" dirty="0" err="1"/>
              <a:t>formazione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insegnanti</a:t>
            </a:r>
            <a:r>
              <a:rPr lang="en-GB" dirty="0"/>
              <a:t> </a:t>
            </a:r>
            <a:r>
              <a:rPr lang="en-GB" dirty="0" err="1"/>
              <a:t>può</a:t>
            </a:r>
            <a:r>
              <a:rPr lang="en-GB" dirty="0"/>
              <a:t> </a:t>
            </a:r>
            <a:r>
              <a:rPr lang="en-GB" dirty="0" err="1"/>
              <a:t>favorire</a:t>
            </a:r>
            <a:r>
              <a:rPr lang="en-GB" dirty="0"/>
              <a:t> un </a:t>
            </a:r>
            <a:r>
              <a:rPr lang="en-GB" dirty="0" err="1"/>
              <a:t>migliore</a:t>
            </a:r>
            <a:r>
              <a:rPr lang="en-GB" dirty="0"/>
              <a:t> </a:t>
            </a:r>
            <a:r>
              <a:rPr lang="en-GB" dirty="0" err="1"/>
              <a:t>utilizzo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strumenti</a:t>
            </a:r>
            <a:r>
              <a:rPr lang="en-GB" dirty="0"/>
              <a:t> ICT a </a:t>
            </a:r>
            <a:r>
              <a:rPr lang="en-GB" dirty="0" err="1"/>
              <a:t>scuola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fr-FR" dirty="0" smtClean="0"/>
              <a:t>Il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uso</a:t>
            </a:r>
            <a:r>
              <a:rPr lang="fr-FR" dirty="0" smtClean="0"/>
              <a:t>, per </a:t>
            </a:r>
            <a:r>
              <a:rPr lang="fr-FR" dirty="0" err="1" smtClean="0"/>
              <a:t>essere</a:t>
            </a:r>
            <a:r>
              <a:rPr lang="fr-FR" dirty="0" smtClean="0"/>
              <a:t> efficace,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guidato</a:t>
            </a:r>
            <a:r>
              <a:rPr lang="fr-FR" dirty="0" smtClean="0"/>
              <a:t> dal solo </a:t>
            </a:r>
            <a:r>
              <a:rPr lang="fr-FR" dirty="0" err="1" smtClean="0"/>
              <a:t>obiettivo</a:t>
            </a:r>
            <a:r>
              <a:rPr lang="fr-FR" dirty="0" smtClean="0"/>
              <a:t> di </a:t>
            </a:r>
            <a:r>
              <a:rPr lang="fr-FR" dirty="0" err="1" smtClean="0"/>
              <a:t>migliorare</a:t>
            </a:r>
            <a:r>
              <a:rPr lang="fr-FR" dirty="0" smtClean="0"/>
              <a:t> l’</a:t>
            </a:r>
            <a:r>
              <a:rPr lang="fr-FR" dirty="0" err="1" smtClean="0"/>
              <a:t>apprendimento</a:t>
            </a:r>
            <a:r>
              <a:rPr lang="fr-FR" dirty="0"/>
              <a:t>.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04001">
            <a:off x="1408097" y="6029"/>
            <a:ext cx="3163903" cy="454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71800" y="4365104"/>
            <a:ext cx="6048672" cy="1143000"/>
          </a:xfrm>
        </p:spPr>
        <p:txBody>
          <a:bodyPr/>
          <a:lstStyle/>
          <a:p>
            <a:r>
              <a:rPr lang="it-IT" dirty="0" smtClean="0"/>
              <a:t>Disuguaglianze di genere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71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199221360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 </a:t>
            </a:r>
            <a:r>
              <a:rPr lang="en-GB" dirty="0" err="1" smtClean="0"/>
              <a:t>donne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ben </a:t>
            </a:r>
            <a:r>
              <a:rPr lang="en-GB" dirty="0" err="1" smtClean="0"/>
              <a:t>rappresentate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</a:t>
            </a:r>
            <a:r>
              <a:rPr lang="en-GB" dirty="0" err="1" smtClean="0"/>
              <a:t>all’università</a:t>
            </a:r>
            <a:r>
              <a:rPr lang="en-GB" dirty="0" smtClean="0"/>
              <a:t>, ma non in </a:t>
            </a:r>
            <a:r>
              <a:rPr lang="en-GB" dirty="0" err="1" smtClean="0"/>
              <a:t>tutti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campi</a:t>
            </a:r>
            <a:r>
              <a:rPr lang="en-GB" dirty="0" smtClean="0"/>
              <a:t> di studio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7740650" y="0"/>
            <a:ext cx="1151830" cy="6731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  Tables </a:t>
            </a:r>
          </a:p>
          <a:p>
            <a:r>
              <a:rPr lang="en-GB" dirty="0"/>
              <a:t> </a:t>
            </a:r>
            <a:r>
              <a:rPr lang="en-GB" dirty="0" smtClean="0"/>
              <a:t> A3.2, A3.4 </a:t>
            </a:r>
          </a:p>
          <a:p>
            <a:r>
              <a:rPr lang="en-GB" dirty="0" smtClean="0"/>
              <a:t>and A3.8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99592" y="765175"/>
            <a:ext cx="7704658" cy="719609"/>
          </a:xfrm>
        </p:spPr>
        <p:txBody>
          <a:bodyPr>
            <a:normAutofit/>
          </a:bodyPr>
          <a:lstStyle/>
          <a:p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donne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r>
              <a:rPr lang="en-GB" dirty="0" smtClean="0"/>
              <a:t> (</a:t>
            </a:r>
            <a:r>
              <a:rPr lang="en-GB" dirty="0" err="1" smtClean="0"/>
              <a:t>proiezioni</a:t>
            </a:r>
            <a:r>
              <a:rPr lang="en-GB" dirty="0" smtClean="0"/>
              <a:t> da </a:t>
            </a:r>
            <a:r>
              <a:rPr lang="en-GB" dirty="0" err="1" smtClean="0"/>
              <a:t>dati</a:t>
            </a:r>
            <a:r>
              <a:rPr lang="en-GB" dirty="0" smtClean="0"/>
              <a:t> 2013) e </a:t>
            </a:r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campi</a:t>
            </a:r>
            <a:r>
              <a:rPr lang="en-GB" dirty="0" smtClean="0"/>
              <a:t> di studio delle </a:t>
            </a:r>
            <a:r>
              <a:rPr lang="en-GB" dirty="0" err="1" smtClean="0"/>
              <a:t>scienze</a:t>
            </a:r>
            <a:r>
              <a:rPr lang="en-GB" dirty="0" smtClean="0"/>
              <a:t> e di </a:t>
            </a:r>
            <a:r>
              <a:rPr lang="en-GB" dirty="0" err="1" smtClean="0"/>
              <a:t>ingegneria</a:t>
            </a:r>
            <a:r>
              <a:rPr lang="en-GB" dirty="0" smtClean="0"/>
              <a:t> e </a:t>
            </a:r>
            <a:r>
              <a:rPr lang="en-GB" dirty="0" err="1" smtClean="0"/>
              <a:t>materie</a:t>
            </a:r>
            <a:r>
              <a:rPr lang="en-GB" dirty="0" smtClean="0"/>
              <a:t> </a:t>
            </a:r>
            <a:r>
              <a:rPr lang="en-GB" dirty="0" err="1" smtClean="0"/>
              <a:t>affini</a:t>
            </a:r>
            <a:r>
              <a:rPr lang="en-GB" dirty="0" smtClean="0"/>
              <a:t>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8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genitori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aspettative</a:t>
            </a:r>
            <a:r>
              <a:rPr lang="en-GB" dirty="0" smtClean="0"/>
              <a:t> diverse per la </a:t>
            </a:r>
            <a:r>
              <a:rPr lang="en-GB" dirty="0" err="1" smtClean="0"/>
              <a:t>carriera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loro</a:t>
            </a:r>
            <a:r>
              <a:rPr lang="en-GB" dirty="0" smtClean="0"/>
              <a:t> </a:t>
            </a:r>
            <a:r>
              <a:rPr lang="en-GB" dirty="0" err="1" smtClean="0"/>
              <a:t>figli</a:t>
            </a:r>
            <a:r>
              <a:rPr lang="en-GB" dirty="0" smtClean="0"/>
              <a:t> , </a:t>
            </a:r>
            <a:r>
              <a:rPr lang="en-GB" dirty="0" err="1" smtClean="0"/>
              <a:t>rispetto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figlie</a:t>
            </a:r>
            <a:r>
              <a:rPr lang="en-GB" dirty="0" smtClean="0"/>
              <a:t> – </a:t>
            </a:r>
            <a:r>
              <a:rPr lang="en-GB" dirty="0" err="1" smtClean="0"/>
              <a:t>anche</a:t>
            </a:r>
            <a:r>
              <a:rPr lang="en-GB" dirty="0" smtClean="0"/>
              <a:t> a </a:t>
            </a:r>
            <a:r>
              <a:rPr lang="en-GB" dirty="0" err="1" smtClean="0"/>
              <a:t>parità</a:t>
            </a:r>
            <a:r>
              <a:rPr lang="en-GB" dirty="0" smtClean="0"/>
              <a:t> di </a:t>
            </a:r>
            <a:r>
              <a:rPr lang="en-GB" dirty="0" err="1" smtClean="0"/>
              <a:t>preparazione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Chart A10.a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11560" y="765175"/>
            <a:ext cx="8136903" cy="719609"/>
          </a:xfrm>
        </p:spPr>
        <p:txBody>
          <a:bodyPr>
            <a:normAutofit/>
          </a:bodyPr>
          <a:lstStyle/>
          <a:p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studenti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cui </a:t>
            </a:r>
            <a:r>
              <a:rPr lang="en-GB" dirty="0" err="1" smtClean="0"/>
              <a:t>genitori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aspettano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carriera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occupazioni</a:t>
            </a:r>
            <a:r>
              <a:rPr lang="en-GB" dirty="0" smtClean="0"/>
              <a:t> STEM (2012)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913842"/>
              </p:ext>
            </p:extLst>
          </p:nvPr>
        </p:nvGraphicFramePr>
        <p:xfrm>
          <a:off x="371475" y="1340769"/>
          <a:ext cx="840105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7" y="6383502"/>
            <a:ext cx="8662179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Riportata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in </a:t>
            </a:r>
            <a:r>
              <a:rPr lang="en-GB" sz="1200" dirty="0" err="1">
                <a:solidFill>
                  <a:schemeClr val="bg1"/>
                </a:solidFill>
              </a:rPr>
              <a:t>parentesi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la </a:t>
            </a:r>
            <a:r>
              <a:rPr lang="en-GB" sz="1200" dirty="0" err="1" smtClean="0">
                <a:solidFill>
                  <a:schemeClr val="bg1"/>
                </a:solidFill>
              </a:rPr>
              <a:t>differenza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per </a:t>
            </a:r>
            <a:r>
              <a:rPr lang="en-GB" sz="1200" dirty="0" err="1">
                <a:solidFill>
                  <a:schemeClr val="bg1"/>
                </a:solidFill>
              </a:rPr>
              <a:t>ragazze</a:t>
            </a:r>
            <a:r>
              <a:rPr lang="en-GB" sz="1200" dirty="0">
                <a:solidFill>
                  <a:schemeClr val="bg1"/>
                </a:solidFill>
              </a:rPr>
              <a:t> e </a:t>
            </a:r>
            <a:r>
              <a:rPr lang="en-GB" sz="1200" dirty="0" err="1">
                <a:solidFill>
                  <a:schemeClr val="bg1"/>
                </a:solidFill>
              </a:rPr>
              <a:t>ragazzi</a:t>
            </a:r>
            <a:r>
              <a:rPr lang="en-GB" sz="1200" dirty="0">
                <a:solidFill>
                  <a:schemeClr val="bg1"/>
                </a:solidFill>
              </a:rPr>
              <a:t> con </a:t>
            </a:r>
            <a:r>
              <a:rPr lang="en-GB" sz="1200" dirty="0" err="1">
                <a:solidFill>
                  <a:schemeClr val="bg1"/>
                </a:solidFill>
              </a:rPr>
              <a:t>simili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risultati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nei</a:t>
            </a:r>
            <a:r>
              <a:rPr lang="en-GB" sz="1200" dirty="0" smtClean="0">
                <a:solidFill>
                  <a:schemeClr val="bg1"/>
                </a:solidFill>
              </a:rPr>
              <a:t> test PISA in </a:t>
            </a:r>
            <a:r>
              <a:rPr lang="en-GB" sz="1200" dirty="0" err="1" smtClean="0">
                <a:solidFill>
                  <a:schemeClr val="bg1"/>
                </a:solidFill>
              </a:rPr>
              <a:t>matematica</a:t>
            </a:r>
            <a:r>
              <a:rPr lang="en-GB" sz="1200" dirty="0" smtClean="0">
                <a:solidFill>
                  <a:schemeClr val="bg1"/>
                </a:solidFill>
              </a:rPr>
              <a:t>, </a:t>
            </a:r>
            <a:r>
              <a:rPr lang="en-GB" sz="1200" dirty="0" err="1" smtClean="0">
                <a:solidFill>
                  <a:schemeClr val="bg1"/>
                </a:solidFill>
              </a:rPr>
              <a:t>lettura</a:t>
            </a:r>
            <a:r>
              <a:rPr lang="en-GB" sz="1200" dirty="0" smtClean="0">
                <a:solidFill>
                  <a:schemeClr val="bg1"/>
                </a:solidFill>
              </a:rPr>
              <a:t> e </a:t>
            </a:r>
            <a:r>
              <a:rPr lang="en-GB" sz="1200" dirty="0" err="1" smtClean="0">
                <a:solidFill>
                  <a:schemeClr val="bg1"/>
                </a:solidFill>
              </a:rPr>
              <a:t>scienze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nuova</a:t>
            </a:r>
            <a:r>
              <a:rPr lang="en-GB" dirty="0" smtClean="0"/>
              <a:t> </a:t>
            </a:r>
            <a:r>
              <a:rPr lang="en-GB" dirty="0" err="1" smtClean="0"/>
              <a:t>classificazione</a:t>
            </a:r>
            <a:r>
              <a:rPr lang="en-GB" dirty="0" smtClean="0"/>
              <a:t> ISCED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23528" y="836713"/>
            <a:ext cx="8820472" cy="360040"/>
          </a:xfrm>
        </p:spPr>
        <p:txBody>
          <a:bodyPr/>
          <a:lstStyle/>
          <a:p>
            <a:r>
              <a:rPr lang="en-GB" dirty="0" smtClean="0"/>
              <a:t>Uno </a:t>
            </a:r>
            <a:r>
              <a:rPr lang="en-GB" dirty="0" err="1" smtClean="0"/>
              <a:t>strumento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per la </a:t>
            </a:r>
            <a:r>
              <a:rPr lang="en-GB" dirty="0" err="1" smtClean="0"/>
              <a:t>valutazione</a:t>
            </a:r>
            <a:r>
              <a:rPr lang="en-GB" dirty="0" smtClean="0"/>
              <a:t> </a:t>
            </a:r>
            <a:r>
              <a:rPr lang="en-GB" dirty="0" err="1" smtClean="0"/>
              <a:t>comparativa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</a:t>
            </a:r>
            <a:r>
              <a:rPr lang="en-GB" dirty="0" err="1" smtClean="0"/>
              <a:t>educativi</a:t>
            </a:r>
            <a:endParaRPr lang="en-GB" dirty="0"/>
          </a:p>
        </p:txBody>
      </p:sp>
      <p:graphicFrame>
        <p:nvGraphicFramePr>
          <p:cNvPr id="6" name="Group 94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10372510"/>
              </p:ext>
            </p:extLst>
          </p:nvPr>
        </p:nvGraphicFramePr>
        <p:xfrm>
          <a:off x="323528" y="1412776"/>
          <a:ext cx="8568952" cy="5040558"/>
        </p:xfrm>
        <a:graphic>
          <a:graphicData uri="http://schemas.openxmlformats.org/drawingml/2006/table">
            <a:tbl>
              <a:tblPr/>
              <a:tblGrid>
                <a:gridCol w="4286855"/>
                <a:gridCol w="4282097"/>
              </a:tblGrid>
              <a:tr h="4856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ISCED 2011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ISCED 1997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0  Early childhood education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Early childhood development</a:t>
                      </a:r>
                      <a:r>
                        <a:rPr kumimoji="0" lang="en-GB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(designed for children aged under 3 years)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57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Pre-primary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GB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(designed for  children aged 3 years and above)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0  Pre-primary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Primary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Primary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Lower secondary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Lower secondary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Upper secondary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Upper secondary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Post-secondary non-tertiary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Post-secondary non-tertiary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Short cycle tertiary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Bachelor’s or equivalent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Master’s or equivalent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First stage of tertiary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Doctoral level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Second stage of tertiary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3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492896"/>
            <a:ext cx="8135937" cy="39602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Per </a:t>
            </a:r>
            <a:r>
              <a:rPr lang="en-GB" dirty="0" err="1" smtClean="0"/>
              <a:t>incoraggiare</a:t>
            </a:r>
            <a:r>
              <a:rPr lang="en-GB" dirty="0" smtClean="0"/>
              <a:t> le </a:t>
            </a:r>
            <a:r>
              <a:rPr lang="en-GB" dirty="0" err="1" smtClean="0"/>
              <a:t>ragazze</a:t>
            </a:r>
            <a:r>
              <a:rPr lang="en-GB" dirty="0" smtClean="0"/>
              <a:t> a </a:t>
            </a:r>
            <a:r>
              <a:rPr lang="en-GB" dirty="0" err="1" smtClean="0"/>
              <a:t>perseguire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carriera</a:t>
            </a:r>
            <a:r>
              <a:rPr lang="en-GB" dirty="0" smtClean="0"/>
              <a:t> in </a:t>
            </a:r>
            <a:r>
              <a:rPr lang="en-GB" dirty="0" err="1" smtClean="0"/>
              <a:t>campi</a:t>
            </a:r>
            <a:r>
              <a:rPr lang="en-GB" dirty="0" smtClean="0"/>
              <a:t> come </a:t>
            </a:r>
            <a:r>
              <a:rPr lang="en-GB" dirty="0" err="1" smtClean="0"/>
              <a:t>l’ingegneria</a:t>
            </a:r>
            <a:r>
              <a:rPr lang="en-GB" dirty="0" smtClean="0"/>
              <a:t> serve un </a:t>
            </a:r>
            <a:r>
              <a:rPr lang="en-GB" dirty="0" err="1" smtClean="0"/>
              <a:t>approccio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coinvolga</a:t>
            </a:r>
            <a:r>
              <a:rPr lang="en-GB" dirty="0" smtClean="0"/>
              <a:t> </a:t>
            </a:r>
            <a:r>
              <a:rPr lang="en-GB" dirty="0" err="1" smtClean="0"/>
              <a:t>genitori</a:t>
            </a:r>
            <a:r>
              <a:rPr lang="en-GB" dirty="0"/>
              <a:t> </a:t>
            </a:r>
            <a:r>
              <a:rPr lang="en-GB" dirty="0" smtClean="0"/>
              <a:t>e </a:t>
            </a:r>
            <a:r>
              <a:rPr lang="en-GB" dirty="0" err="1" smtClean="0"/>
              <a:t>istituzioni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492896"/>
            <a:ext cx="8135937" cy="39602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 </a:t>
            </a:r>
            <a:r>
              <a:rPr lang="en-GB" dirty="0" err="1" smtClean="0"/>
              <a:t>ragazzi</a:t>
            </a:r>
            <a:r>
              <a:rPr lang="en-GB" dirty="0" smtClean="0"/>
              <a:t>,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le </a:t>
            </a:r>
            <a:r>
              <a:rPr lang="en-GB" dirty="0" err="1" smtClean="0"/>
              <a:t>ragazze</a:t>
            </a:r>
            <a:r>
              <a:rPr lang="en-GB" dirty="0" smtClean="0"/>
              <a:t>, </a:t>
            </a:r>
            <a:r>
              <a:rPr lang="en-GB" dirty="0" err="1" smtClean="0"/>
              <a:t>spesso</a:t>
            </a:r>
            <a:r>
              <a:rPr lang="en-GB" dirty="0" smtClean="0"/>
              <a:t> non </a:t>
            </a:r>
            <a:r>
              <a:rPr lang="en-GB" dirty="0" err="1" smtClean="0"/>
              <a:t>raggiungono</a:t>
            </a:r>
            <a:r>
              <a:rPr lang="en-GB" dirty="0" smtClean="0"/>
              <a:t> </a:t>
            </a:r>
            <a:r>
              <a:rPr lang="en-GB" dirty="0" err="1" smtClean="0"/>
              <a:t>livelli</a:t>
            </a:r>
            <a:r>
              <a:rPr lang="en-GB" dirty="0" smtClean="0"/>
              <a:t> </a:t>
            </a:r>
            <a:r>
              <a:rPr lang="en-GB" dirty="0" err="1" smtClean="0"/>
              <a:t>sufficienti</a:t>
            </a:r>
            <a:r>
              <a:rPr lang="en-GB" dirty="0" smtClean="0"/>
              <a:t> in </a:t>
            </a:r>
            <a:r>
              <a:rPr lang="en-GB" dirty="0" err="1" smtClean="0"/>
              <a:t>alcuna</a:t>
            </a:r>
            <a:r>
              <a:rPr lang="en-GB" dirty="0" smtClean="0"/>
              <a:t> </a:t>
            </a:r>
            <a:r>
              <a:rPr lang="en-GB" dirty="0" err="1" smtClean="0"/>
              <a:t>disciplina</a:t>
            </a:r>
            <a:r>
              <a:rPr lang="en-GB" dirty="0"/>
              <a:t>. </a:t>
            </a:r>
            <a:r>
              <a:rPr lang="en-GB" dirty="0" smtClean="0"/>
              <a:t>E’ </a:t>
            </a:r>
            <a:r>
              <a:rPr lang="en-GB" dirty="0" err="1" smtClean="0"/>
              <a:t>importante</a:t>
            </a:r>
            <a:r>
              <a:rPr lang="en-GB" dirty="0"/>
              <a:t> </a:t>
            </a:r>
            <a:r>
              <a:rPr lang="en-GB" dirty="0" err="1" smtClean="0"/>
              <a:t>coinvolgere</a:t>
            </a:r>
            <a:r>
              <a:rPr lang="en-GB" dirty="0" smtClean="0"/>
              <a:t> </a:t>
            </a:r>
            <a:r>
              <a:rPr lang="en-GB" dirty="0"/>
              <a:t>e </a:t>
            </a:r>
            <a:r>
              <a:rPr lang="en-GB" dirty="0" err="1"/>
              <a:t>motivare</a:t>
            </a:r>
            <a:r>
              <a:rPr lang="en-GB" dirty="0"/>
              <a:t> </a:t>
            </a:r>
            <a:r>
              <a:rPr lang="en-GB" dirty="0" err="1" smtClean="0"/>
              <a:t>questi</a:t>
            </a:r>
            <a:r>
              <a:rPr lang="en-GB" dirty="0" smtClean="0"/>
              <a:t> </a:t>
            </a:r>
            <a:r>
              <a:rPr lang="en-GB" dirty="0" err="1" smtClean="0"/>
              <a:t>alunni</a:t>
            </a:r>
            <a:r>
              <a:rPr lang="en-GB" dirty="0" smtClean="0"/>
              <a:t> </a:t>
            </a:r>
            <a:r>
              <a:rPr lang="en-GB" dirty="0" err="1" smtClean="0"/>
              <a:t>allo</a:t>
            </a:r>
            <a:r>
              <a:rPr lang="en-GB" dirty="0" smtClean="0"/>
              <a:t> studio, per </a:t>
            </a:r>
            <a:r>
              <a:rPr lang="en-GB" dirty="0" err="1" smtClean="0"/>
              <a:t>prevenire</a:t>
            </a:r>
            <a:r>
              <a:rPr lang="en-GB" dirty="0" smtClean="0"/>
              <a:t> </a:t>
            </a:r>
            <a:r>
              <a:rPr lang="en-GB" dirty="0" err="1" smtClean="0"/>
              <a:t>l’abbandono</a:t>
            </a:r>
            <a:r>
              <a:rPr lang="en-GB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32730701"/>
              </p:ext>
            </p:extLst>
          </p:nvPr>
        </p:nvGraphicFramePr>
        <p:xfrm>
          <a:off x="468313" y="1125538"/>
          <a:ext cx="8135937" cy="561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Raggiungono</a:t>
            </a:r>
            <a:r>
              <a:rPr lang="en-GB" dirty="0" smtClean="0"/>
              <a:t> </a:t>
            </a:r>
            <a:r>
              <a:rPr lang="en-GB" dirty="0" err="1" smtClean="0"/>
              <a:t>livelli</a:t>
            </a:r>
            <a:r>
              <a:rPr lang="en-GB" dirty="0" smtClean="0"/>
              <a:t> </a:t>
            </a:r>
            <a:r>
              <a:rPr lang="en-GB" dirty="0" err="1" smtClean="0"/>
              <a:t>insufficienti</a:t>
            </a:r>
            <a:r>
              <a:rPr lang="en-GB" dirty="0" smtClean="0"/>
              <a:t> in </a:t>
            </a:r>
            <a:r>
              <a:rPr lang="en-GB" dirty="0" err="1" smtClean="0"/>
              <a:t>matematica</a:t>
            </a:r>
            <a:r>
              <a:rPr lang="en-GB" dirty="0" smtClean="0"/>
              <a:t>, </a:t>
            </a:r>
            <a:r>
              <a:rPr lang="en-GB" dirty="0" err="1" smtClean="0"/>
              <a:t>scienze</a:t>
            </a:r>
            <a:r>
              <a:rPr lang="en-GB" dirty="0" smtClean="0"/>
              <a:t> e </a:t>
            </a:r>
            <a:r>
              <a:rPr lang="en-GB" dirty="0" err="1" smtClean="0"/>
              <a:t>lettura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14%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ragazzi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9%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ragazze</a:t>
            </a:r>
            <a:r>
              <a:rPr lang="en-GB" dirty="0" smtClean="0"/>
              <a:t> 15-enni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Chart A10.2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043608" y="765175"/>
            <a:ext cx="7560642" cy="719609"/>
          </a:xfrm>
        </p:spPr>
        <p:txBody>
          <a:bodyPr>
            <a:normAutofit/>
          </a:bodyPr>
          <a:lstStyle/>
          <a:p>
            <a:r>
              <a:rPr lang="it-IT" dirty="0" smtClean="0"/>
              <a:t>Percentuale di studenti (15 anni di età) che non raggiungono livelli sufficienti di competenza in matematica, scienze e lettura (2012), femmine e maschi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0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118184075"/>
              </p:ext>
            </p:extLst>
          </p:nvPr>
        </p:nvGraphicFramePr>
        <p:xfrm>
          <a:off x="467544" y="1412776"/>
          <a:ext cx="8135937" cy="5039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ragazzi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motivati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</a:t>
            </a:r>
            <a:r>
              <a:rPr lang="en-GB" dirty="0" err="1" smtClean="0"/>
              <a:t>lettura</a:t>
            </a:r>
            <a:r>
              <a:rPr lang="en-GB" dirty="0" smtClean="0"/>
              <a:t> </a:t>
            </a:r>
            <a:r>
              <a:rPr lang="en-GB" dirty="0" err="1" smtClean="0"/>
              <a:t>digitale</a:t>
            </a:r>
            <a:r>
              <a:rPr lang="en-GB" dirty="0" smtClean="0"/>
              <a:t>, 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divario</a:t>
            </a:r>
            <a:r>
              <a:rPr lang="en-GB" dirty="0" smtClean="0"/>
              <a:t> </a:t>
            </a:r>
            <a:r>
              <a:rPr lang="en-GB" dirty="0" err="1" smtClean="0"/>
              <a:t>dalle</a:t>
            </a:r>
            <a:r>
              <a:rPr lang="en-GB" dirty="0" smtClean="0"/>
              <a:t> </a:t>
            </a:r>
            <a:r>
              <a:rPr lang="en-GB" dirty="0" err="1" smtClean="0"/>
              <a:t>ragazze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riduce</a:t>
            </a:r>
            <a:r>
              <a:rPr lang="en-GB" dirty="0" smtClean="0"/>
              <a:t>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test è </a:t>
            </a:r>
            <a:r>
              <a:rPr lang="en-GB" dirty="0" err="1" smtClean="0"/>
              <a:t>svolto</a:t>
            </a:r>
            <a:r>
              <a:rPr lang="en-GB" dirty="0" smtClean="0"/>
              <a:t> al computer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D8.3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83568" y="836712"/>
            <a:ext cx="7920682" cy="431577"/>
          </a:xfrm>
        </p:spPr>
        <p:txBody>
          <a:bodyPr>
            <a:normAutofit/>
          </a:bodyPr>
          <a:lstStyle/>
          <a:p>
            <a:r>
              <a:rPr lang="en-GB" dirty="0" err="1" smtClean="0"/>
              <a:t>Differenza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ragazzi</a:t>
            </a:r>
            <a:r>
              <a:rPr lang="en-GB" dirty="0" smtClean="0"/>
              <a:t> e </a:t>
            </a:r>
            <a:r>
              <a:rPr lang="en-GB" dirty="0" err="1" smtClean="0"/>
              <a:t>ragazze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test di </a:t>
            </a:r>
            <a:r>
              <a:rPr lang="en-GB" dirty="0" err="1" smtClean="0"/>
              <a:t>lettura</a:t>
            </a:r>
            <a:r>
              <a:rPr lang="en-GB" dirty="0" smtClean="0"/>
              <a:t>, test </a:t>
            </a:r>
            <a:r>
              <a:rPr lang="en-GB" dirty="0" err="1" smtClean="0"/>
              <a:t>cartaceo</a:t>
            </a:r>
            <a:r>
              <a:rPr lang="en-GB" dirty="0" smtClean="0"/>
              <a:t> e al computer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2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http://gpseducation.oecd.org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88913"/>
            <a:ext cx="468313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788"/>
            <a:ext cx="9143999" cy="3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www.oecd.org/education/indicators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88913"/>
            <a:ext cx="468313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787"/>
            <a:ext cx="9144000" cy="41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 txBox="1">
            <a:spLocks noChangeArrowheads="1"/>
          </p:cNvSpPr>
          <p:nvPr/>
        </p:nvSpPr>
        <p:spPr bwMode="auto">
          <a:xfrm>
            <a:off x="2087537" y="679891"/>
            <a:ext cx="5209280" cy="284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buClr>
                <a:srgbClr val="727272"/>
              </a:buClr>
            </a:pPr>
            <a:endParaRPr lang="en-GB" sz="4000" dirty="0" smtClean="0">
              <a:solidFill>
                <a:srgbClr val="008080"/>
              </a:solidFill>
            </a:endParaRPr>
          </a:p>
          <a:p>
            <a:pPr marL="0" indent="0" algn="ctr" eaLnBrk="0" hangingPunct="0">
              <a:buClr>
                <a:srgbClr val="727272"/>
              </a:buClr>
              <a:buFont typeface="Arial" pitchFamily="34" charset="0"/>
              <a:buNone/>
            </a:pPr>
            <a:r>
              <a:rPr lang="en-GB" sz="2400" dirty="0" smtClean="0">
                <a:solidFill>
                  <a:srgbClr val="008080"/>
                </a:solidFill>
                <a:latin typeface="Arial"/>
                <a:hlinkClick r:id="rId3"/>
              </a:rPr>
              <a:t>www.oecd.org/edu</a:t>
            </a:r>
            <a:r>
              <a:rPr lang="en-GB" sz="2400" dirty="0" smtClean="0">
                <a:solidFill>
                  <a:srgbClr val="008080"/>
                </a:solidFill>
                <a:latin typeface="Arial"/>
              </a:rPr>
              <a:t> </a:t>
            </a:r>
          </a:p>
          <a:p>
            <a:pPr marL="0" indent="0" algn="ctr" eaLnBrk="0" hangingPunct="0">
              <a:buClr>
                <a:srgbClr val="727272"/>
              </a:buClr>
              <a:buFont typeface="Arial" pitchFamily="34" charset="0"/>
              <a:buNone/>
            </a:pPr>
            <a:r>
              <a:rPr lang="en-GB" sz="2400" dirty="0" smtClean="0">
                <a:solidFill>
                  <a:srgbClr val="008080"/>
                </a:solidFill>
                <a:latin typeface="Arial"/>
              </a:rPr>
              <a:t>Francesco.Avvisati@oecd.org</a:t>
            </a:r>
          </a:p>
          <a:p>
            <a:pPr marL="0" indent="0" algn="ctr" eaLnBrk="0" hangingPunct="0">
              <a:buClr>
                <a:srgbClr val="727272"/>
              </a:buClr>
              <a:buFont typeface="Arial" pitchFamily="34" charset="0"/>
              <a:buNone/>
            </a:pPr>
            <a:r>
              <a:rPr lang="en-GB" sz="2400" dirty="0" smtClean="0">
                <a:solidFill>
                  <a:srgbClr val="008080"/>
                </a:solidFill>
                <a:latin typeface="Arial"/>
              </a:rPr>
              <a:t>Gabriele.Marconi@oecd.org</a:t>
            </a:r>
          </a:p>
          <a:p>
            <a:pPr algn="ctr" eaLnBrk="0" hangingPunct="0">
              <a:buClr>
                <a:srgbClr val="727272"/>
              </a:buClr>
            </a:pPr>
            <a:endParaRPr lang="en-US" sz="4000" dirty="0">
              <a:solidFill>
                <a:srgbClr val="008080"/>
              </a:solidFill>
            </a:endParaRP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89839" y="3234437"/>
            <a:ext cx="4777114" cy="1919044"/>
            <a:chOff x="-870786" y="1652242"/>
            <a:chExt cx="4423378" cy="1919044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-870786" y="1652242"/>
              <a:ext cx="15484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 us </a:t>
              </a:r>
              <a:r>
                <a:rPr lang="en-US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on:  </a:t>
              </a:r>
              <a:endParaRPr lang="en-US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-96574" y="3294287"/>
              <a:ext cx="14398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fr-FR" sz="1200" b="1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fr-FR" sz="1200" b="1" dirty="0" err="1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OECDEduSkills</a:t>
              </a:r>
              <a:endParaRPr lang="en-US" sz="1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1952369" y="3288984"/>
              <a:ext cx="16002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fr-FR" sz="1200" b="1" dirty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fr-FR" sz="1200" b="1" dirty="0" err="1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EduSkills</a:t>
              </a:r>
              <a:r>
                <a:rPr lang="fr-FR" sz="1200" b="1" dirty="0" smtClean="0">
                  <a:solidFill>
                    <a:srgbClr val="0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OECD</a:t>
              </a:r>
              <a:endParaRPr lang="en-US" sz="12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90" y="4275920"/>
            <a:ext cx="688032" cy="6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C:\Users\davis_c\Downloads\YouTube-logo-full_color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95396"/>
            <a:ext cx="1200591" cy="7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58" y="4331627"/>
            <a:ext cx="500031" cy="47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avis_c\AppData\Local\Microsoft\Windows\Temporary Internet Files\Content.Outlook\ZXTMIC1A\new-logo-OK-5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15" y="3618695"/>
            <a:ext cx="74771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7596" y="4871178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fr-FR" sz="1200" b="1" dirty="0" err="1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EduSkills</a:t>
            </a:r>
            <a:r>
              <a:rPr lang="fr-FR" sz="1200" b="1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OECD </a:t>
            </a:r>
            <a:endParaRPr lang="en-GB" dirty="0">
              <a:solidFill>
                <a:srgbClr val="7272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69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lvl="1" latinLnBrk="0">
              <a:buFont typeface="Wingdings" pitchFamily="2" charset="2"/>
              <a:buNone/>
            </a:pP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Per </a:t>
            </a:r>
            <a:r>
              <a:rPr lang="en-GB" kern="0" dirty="0" err="1">
                <a:solidFill>
                  <a:schemeClr val="bg1">
                    <a:lumMod val="85000"/>
                  </a:schemeClr>
                </a:solidFill>
              </a:rPr>
              <a:t>conoscere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1">
                    <a:lumMod val="85000"/>
                  </a:schemeClr>
                </a:solidFill>
              </a:rPr>
              <a:t>meglio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1">
                    <a:lumMod val="85000"/>
                  </a:schemeClr>
                </a:solidFill>
              </a:rPr>
              <a:t>il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1">
                    <a:lumMod val="85000"/>
                  </a:schemeClr>
                </a:solidFill>
              </a:rPr>
              <a:t>nostro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kern="0" dirty="0" err="1">
                <a:solidFill>
                  <a:schemeClr val="bg1">
                    <a:lumMod val="85000"/>
                  </a:schemeClr>
                </a:solidFill>
              </a:rPr>
              <a:t>lavoro</a:t>
            </a: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u="sng" kern="0" dirty="0" smtClean="0">
                <a:solidFill>
                  <a:schemeClr val="bg1">
                    <a:lumMod val="85000"/>
                  </a:schemeClr>
                </a:solidFill>
              </a:rPr>
              <a:t>www.oecd.org/eag/eag2015</a:t>
            </a:r>
            <a:endParaRPr lang="en-GB" u="sng" kern="0" dirty="0">
              <a:solidFill>
                <a:schemeClr val="bg1">
                  <a:lumMod val="85000"/>
                </a:schemeClr>
              </a:solidFill>
            </a:endParaRPr>
          </a:p>
          <a:p>
            <a:pPr lvl="2" latinLnBrk="0"/>
            <a:r>
              <a:rPr lang="en-US" altLang="ja-JP" kern="0" dirty="0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Il volume </a:t>
            </a:r>
            <a:r>
              <a:rPr lang="en-US" altLang="ja-JP" kern="0" dirty="0" err="1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pubblicato</a:t>
            </a:r>
            <a:endParaRPr lang="en-US" altLang="ja-JP" kern="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lvl="2" latinLnBrk="0"/>
            <a:r>
              <a:rPr lang="en-US" altLang="ja-JP" kern="0" dirty="0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La </a:t>
            </a:r>
            <a:r>
              <a:rPr lang="en-US" altLang="ja-JP" kern="0" dirty="0" err="1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metodologia</a:t>
            </a:r>
            <a:endParaRPr lang="en-US" altLang="ja-JP" kern="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lvl="2" latinLnBrk="0"/>
            <a:r>
              <a:rPr lang="en-US" altLang="ja-JP" kern="0" dirty="0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La base </a:t>
            </a:r>
            <a:r>
              <a:rPr lang="en-US" altLang="ja-JP" kern="0" dirty="0" err="1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dati</a:t>
            </a:r>
            <a:r>
              <a:rPr lang="en-US" altLang="ja-JP" kern="0" dirty="0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 </a:t>
            </a:r>
            <a:r>
              <a:rPr lang="en-US" altLang="ja-JP" kern="0" dirty="0" err="1">
                <a:solidFill>
                  <a:schemeClr val="bg1">
                    <a:lumMod val="85000"/>
                  </a:schemeClr>
                </a:solidFill>
                <a:ea typeface="MS PGothic" pitchFamily="34" charset="-128"/>
              </a:rPr>
              <a:t>completa</a:t>
            </a:r>
            <a:endParaRPr lang="en-US" altLang="ja-JP" kern="0" dirty="0">
              <a:solidFill>
                <a:schemeClr val="bg1">
                  <a:lumMod val="85000"/>
                </a:schemeClr>
              </a:solidFill>
              <a:ea typeface="MS PGothic" pitchFamily="34" charset="-128"/>
            </a:endParaRPr>
          </a:p>
          <a:p>
            <a:pPr lvl="1" latinLnBrk="0"/>
            <a:endParaRPr lang="en-GB" kern="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 latinLnBrk="0">
              <a:buFont typeface="Wingdings" pitchFamily="2" charset="2"/>
              <a:buNone/>
            </a:pPr>
            <a:r>
              <a:rPr lang="fr-FR" kern="0" dirty="0">
                <a:solidFill>
                  <a:schemeClr val="bg1">
                    <a:lumMod val="85000"/>
                  </a:schemeClr>
                </a:solidFill>
              </a:rPr>
              <a:t>Per </a:t>
            </a:r>
            <a:r>
              <a:rPr lang="fr-FR" kern="0" dirty="0" err="1">
                <a:solidFill>
                  <a:schemeClr val="bg1">
                    <a:lumMod val="85000"/>
                  </a:schemeClr>
                </a:solidFill>
              </a:rPr>
              <a:t>domande</a:t>
            </a:r>
            <a:r>
              <a:rPr lang="fr-FR" kern="0" dirty="0">
                <a:solidFill>
                  <a:schemeClr val="bg1">
                    <a:lumMod val="85000"/>
                  </a:schemeClr>
                </a:solidFill>
              </a:rPr>
              <a:t> o </a:t>
            </a:r>
            <a:r>
              <a:rPr lang="fr-FR" kern="0" dirty="0" err="1">
                <a:solidFill>
                  <a:schemeClr val="bg1">
                    <a:lumMod val="85000"/>
                  </a:schemeClr>
                </a:solidFill>
              </a:rPr>
              <a:t>chiarimenti</a:t>
            </a:r>
            <a:endParaRPr lang="en-GB" kern="0"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 latinLnBrk="0">
              <a:buFont typeface="Wingdings" pitchFamily="2" charset="2"/>
              <a:buNone/>
            </a:pPr>
            <a:r>
              <a:rPr lang="en-GB" kern="0" dirty="0">
                <a:solidFill>
                  <a:schemeClr val="bg1">
                    <a:lumMod val="85000"/>
                  </a:schemeClr>
                </a:solidFill>
              </a:rPr>
              <a:t>Email: </a:t>
            </a:r>
            <a:r>
              <a:rPr lang="en-GB" b="1" kern="0" dirty="0" smtClean="0">
                <a:solidFill>
                  <a:schemeClr val="bg1">
                    <a:lumMod val="85000"/>
                  </a:schemeClr>
                </a:solidFill>
              </a:rPr>
              <a:t>Francesco.Avvisati@OECD.org</a:t>
            </a:r>
          </a:p>
          <a:p>
            <a:pPr marL="457200" lvl="1" indent="0">
              <a:buNone/>
            </a:pPr>
            <a:r>
              <a:rPr lang="en-GB" b="1" kern="0" dirty="0" smtClean="0">
                <a:solidFill>
                  <a:schemeClr val="bg1">
                    <a:lumMod val="85000"/>
                  </a:schemeClr>
                </a:solidFill>
              </a:rPr>
              <a:t>           Gabriele.Marconi@OECD.org</a:t>
            </a:r>
            <a:endParaRPr lang="fr-FR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Grazie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88913"/>
            <a:ext cx="468313" cy="365125"/>
          </a:xfrm>
          <a:prstGeom prst="rect">
            <a:avLst/>
          </a:prstGeom>
        </p:spPr>
        <p:txBody>
          <a:bodyPr/>
          <a:lstStyle/>
          <a:p>
            <a:fld id="{B8364164-D7C2-4011-A351-B5EC1CE463BF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81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273266320"/>
              </p:ext>
            </p:extLst>
          </p:nvPr>
        </p:nvGraphicFramePr>
        <p:xfrm>
          <a:off x="0" y="1628775"/>
          <a:ext cx="91440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L’Italia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raggiungere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obiettivi</a:t>
            </a:r>
            <a:r>
              <a:rPr lang="en-GB" dirty="0" smtClean="0"/>
              <a:t> EU2020, ma </a:t>
            </a:r>
            <a:r>
              <a:rPr lang="en-GB" dirty="0" err="1" smtClean="0"/>
              <a:t>meno</a:t>
            </a:r>
            <a:r>
              <a:rPr lang="en-GB" dirty="0" smtClean="0"/>
              <a:t>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laureano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in </a:t>
            </a:r>
            <a:r>
              <a:rPr lang="en-GB" dirty="0" err="1" smtClean="0"/>
              <a:t>altri</a:t>
            </a:r>
            <a:r>
              <a:rPr lang="en-GB" dirty="0" smtClean="0"/>
              <a:t> </a:t>
            </a:r>
            <a:r>
              <a:rPr lang="en-GB" dirty="0" err="1" smtClean="0"/>
              <a:t>paesi</a:t>
            </a:r>
            <a:r>
              <a:rPr lang="en-GB" dirty="0" smtClean="0"/>
              <a:t> OCSE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Table A3.1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GB" dirty="0" err="1"/>
              <a:t>Tassi</a:t>
            </a:r>
            <a:r>
              <a:rPr lang="en-GB" dirty="0"/>
              <a:t> di </a:t>
            </a:r>
            <a:r>
              <a:rPr lang="en-GB" dirty="0" err="1"/>
              <a:t>completamento</a:t>
            </a:r>
            <a:r>
              <a:rPr lang="en-GB" dirty="0"/>
              <a:t> </a:t>
            </a:r>
            <a:r>
              <a:rPr lang="en-GB" dirty="0" err="1"/>
              <a:t>dell’istruzione</a:t>
            </a:r>
            <a:r>
              <a:rPr lang="en-GB" dirty="0"/>
              <a:t> </a:t>
            </a:r>
            <a:r>
              <a:rPr lang="en-GB" dirty="0" err="1"/>
              <a:t>terziaria</a:t>
            </a:r>
            <a:r>
              <a:rPr lang="en-GB" dirty="0"/>
              <a:t> (</a:t>
            </a:r>
            <a:r>
              <a:rPr lang="en-GB" dirty="0" err="1"/>
              <a:t>proiezione</a:t>
            </a:r>
            <a:r>
              <a:rPr lang="en-GB" dirty="0"/>
              <a:t> da </a:t>
            </a:r>
            <a:r>
              <a:rPr lang="en-GB" dirty="0" err="1"/>
              <a:t>dati</a:t>
            </a:r>
            <a:r>
              <a:rPr lang="en-GB" dirty="0"/>
              <a:t> 2013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39552" y="3501008"/>
            <a:ext cx="849694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8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Due </a:t>
            </a:r>
            <a:r>
              <a:rPr lang="fr-FR" dirty="0" err="1" smtClean="0"/>
              <a:t>sfide</a:t>
            </a:r>
            <a:r>
              <a:rPr lang="fr-FR" dirty="0" smtClean="0"/>
              <a:t> per l’</a:t>
            </a:r>
            <a:r>
              <a:rPr lang="fr-FR" dirty="0" err="1" smtClean="0"/>
              <a:t>Italia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1520" y="548680"/>
            <a:ext cx="8892480" cy="3528020"/>
          </a:xfrm>
        </p:spPr>
        <p:txBody>
          <a:bodyPr>
            <a:normAutofit/>
          </a:bodyPr>
          <a:lstStyle/>
          <a:p>
            <a:pPr latinLnBrk="0"/>
            <a:r>
              <a:rPr lang="it-IT" dirty="0" smtClean="0"/>
              <a:t>Rafforzare i legami tra istruzione terziaria e sistema produttivo</a:t>
            </a:r>
            <a:endParaRPr lang="it-IT" dirty="0" smtClean="0"/>
          </a:p>
          <a:p>
            <a:pPr latinLnBrk="0"/>
            <a:endParaRPr lang="it-IT" dirty="0" smtClean="0"/>
          </a:p>
          <a:p>
            <a:pPr latinLnBrk="0"/>
            <a:r>
              <a:rPr lang="it-IT" dirty="0" smtClean="0"/>
              <a:t>Completare il sistema nazionale di valutazione, al servizio del miglioramento</a:t>
            </a:r>
          </a:p>
        </p:txBody>
      </p:sp>
    </p:spTree>
    <p:extLst>
      <p:ext uri="{BB962C8B-B14F-4D97-AF65-F5344CB8AC3E}">
        <p14:creationId xmlns:p14="http://schemas.microsoft.com/office/powerpoint/2010/main" val="16821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6768752" cy="620688"/>
          </a:xfrm>
        </p:spPr>
        <p:txBody>
          <a:bodyPr/>
          <a:lstStyle/>
          <a:p>
            <a:r>
              <a:rPr lang="en-GB" dirty="0"/>
              <a:t>Ad </a:t>
            </a:r>
            <a:r>
              <a:rPr lang="en-GB" dirty="0" err="1"/>
              <a:t>oggi</a:t>
            </a:r>
            <a:r>
              <a:rPr lang="en-GB" dirty="0"/>
              <a:t>, la </a:t>
            </a:r>
            <a:r>
              <a:rPr lang="en-GB" dirty="0" err="1"/>
              <a:t>maggior</a:t>
            </a:r>
            <a:r>
              <a:rPr lang="en-GB" dirty="0"/>
              <a:t> parte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laureati</a:t>
            </a:r>
            <a:r>
              <a:rPr lang="en-GB" dirty="0"/>
              <a:t> </a:t>
            </a:r>
            <a:r>
              <a:rPr lang="en-GB" dirty="0" err="1"/>
              <a:t>termina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studi</a:t>
            </a:r>
            <a:r>
              <a:rPr lang="en-GB" dirty="0"/>
              <a:t> solo </a:t>
            </a:r>
            <a:r>
              <a:rPr lang="en-GB" dirty="0" err="1"/>
              <a:t>dopo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conseguimento</a:t>
            </a:r>
            <a:r>
              <a:rPr lang="en-GB" dirty="0"/>
              <a:t> di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laurea</a:t>
            </a:r>
            <a:r>
              <a:rPr lang="en-GB" dirty="0"/>
              <a:t> di II </a:t>
            </a:r>
            <a:r>
              <a:rPr lang="en-GB" dirty="0" err="1"/>
              <a:t>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Table A3.1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67543" y="836713"/>
            <a:ext cx="8635233" cy="360040"/>
          </a:xfrm>
        </p:spPr>
        <p:txBody>
          <a:bodyPr/>
          <a:lstStyle/>
          <a:p>
            <a:r>
              <a:rPr lang="en-GB" dirty="0" err="1"/>
              <a:t>Tassi</a:t>
            </a:r>
            <a:r>
              <a:rPr lang="en-GB" dirty="0"/>
              <a:t> di </a:t>
            </a:r>
            <a:r>
              <a:rPr lang="en-GB" dirty="0" err="1"/>
              <a:t>completamento</a:t>
            </a:r>
            <a:r>
              <a:rPr lang="en-GB" dirty="0"/>
              <a:t> </a:t>
            </a:r>
            <a:r>
              <a:rPr lang="en-GB" dirty="0" err="1"/>
              <a:t>dell’istruzione</a:t>
            </a:r>
            <a:r>
              <a:rPr lang="en-GB" dirty="0"/>
              <a:t> </a:t>
            </a:r>
            <a:r>
              <a:rPr lang="en-GB" dirty="0" err="1"/>
              <a:t>terziaria</a:t>
            </a:r>
            <a:r>
              <a:rPr lang="en-GB" dirty="0"/>
              <a:t> (</a:t>
            </a:r>
            <a:r>
              <a:rPr lang="en-GB" dirty="0" err="1"/>
              <a:t>proiezione</a:t>
            </a:r>
            <a:r>
              <a:rPr lang="en-GB" dirty="0"/>
              <a:t> da </a:t>
            </a:r>
            <a:r>
              <a:rPr lang="en-GB" dirty="0" err="1"/>
              <a:t>dati</a:t>
            </a:r>
            <a:r>
              <a:rPr lang="en-GB" dirty="0"/>
              <a:t> 2013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8" name="Chart Placeholder 7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06547695"/>
              </p:ext>
            </p:extLst>
          </p:nvPr>
        </p:nvGraphicFramePr>
        <p:xfrm>
          <a:off x="0" y="1340768"/>
          <a:ext cx="9144000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45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767168371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laureati</a:t>
            </a:r>
            <a:r>
              <a:rPr lang="en-GB" dirty="0" smtClean="0"/>
              <a:t> in Italia </a:t>
            </a:r>
            <a:r>
              <a:rPr lang="en-GB" dirty="0" err="1" smtClean="0"/>
              <a:t>guadagnano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diplomati</a:t>
            </a:r>
            <a:r>
              <a:rPr lang="en-GB" dirty="0" smtClean="0"/>
              <a:t>, ma la </a:t>
            </a:r>
            <a:r>
              <a:rPr lang="en-GB" dirty="0" err="1" smtClean="0"/>
              <a:t>differenza</a:t>
            </a:r>
            <a:r>
              <a:rPr lang="en-GB" dirty="0" smtClean="0"/>
              <a:t> è </a:t>
            </a:r>
            <a:r>
              <a:rPr lang="en-GB" dirty="0" err="1" smtClean="0"/>
              <a:t>minore</a:t>
            </a:r>
            <a:r>
              <a:rPr lang="en-GB" dirty="0" smtClean="0"/>
              <a:t> di </a:t>
            </a:r>
            <a:r>
              <a:rPr lang="en-GB" dirty="0" err="1" smtClean="0"/>
              <a:t>quanto</a:t>
            </a:r>
            <a:r>
              <a:rPr lang="en-GB" dirty="0" smtClean="0"/>
              <a:t> ci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potrebbe</a:t>
            </a:r>
            <a:r>
              <a:rPr lang="en-GB" dirty="0" smtClean="0"/>
              <a:t> </a:t>
            </a:r>
            <a:r>
              <a:rPr lang="en-GB" dirty="0" err="1" smtClean="0"/>
              <a:t>aspettare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A6.4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971600" y="765175"/>
            <a:ext cx="7632650" cy="359569"/>
          </a:xfrm>
        </p:spPr>
        <p:txBody>
          <a:bodyPr/>
          <a:lstStyle/>
          <a:p>
            <a:r>
              <a:rPr lang="en-GB" dirty="0" smtClean="0"/>
              <a:t>Tasso di </a:t>
            </a:r>
            <a:r>
              <a:rPr lang="en-GB" dirty="0" err="1" smtClean="0"/>
              <a:t>completamento</a:t>
            </a:r>
            <a:r>
              <a:rPr lang="en-GB" dirty="0" smtClean="0"/>
              <a:t> </a:t>
            </a:r>
            <a:r>
              <a:rPr lang="en-GB" dirty="0" err="1" smtClean="0"/>
              <a:t>dell’istruzione</a:t>
            </a:r>
            <a:r>
              <a:rPr lang="en-GB" dirty="0" smtClean="0"/>
              <a:t> </a:t>
            </a:r>
            <a:r>
              <a:rPr lang="en-GB" dirty="0" err="1" smtClean="0"/>
              <a:t>terziaria</a:t>
            </a:r>
            <a:r>
              <a:rPr lang="en-GB" dirty="0" smtClean="0"/>
              <a:t>, 25-64 (2013)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446654"/>
            <a:ext cx="49685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reddito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laureati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reddito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GB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laureati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745" y="5135548"/>
            <a:ext cx="51328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4205" y="3573016"/>
            <a:ext cx="848246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verage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5441836"/>
            <a:ext cx="6335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8021" y="4061000"/>
            <a:ext cx="771365" cy="30777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 </a:t>
            </a:r>
            <a:r>
              <a:rPr lang="en-GB" dirty="0" err="1"/>
              <a:t>giovani</a:t>
            </a:r>
            <a:r>
              <a:rPr lang="en-GB" dirty="0"/>
              <a:t> </a:t>
            </a:r>
            <a:r>
              <a:rPr lang="en-GB" dirty="0" err="1"/>
              <a:t>laureati</a:t>
            </a:r>
            <a:r>
              <a:rPr lang="en-GB" dirty="0"/>
              <a:t> </a:t>
            </a:r>
            <a:r>
              <a:rPr lang="en-GB" dirty="0" err="1"/>
              <a:t>faticano</a:t>
            </a:r>
            <a:r>
              <a:rPr lang="en-GB" dirty="0"/>
              <a:t> a </a:t>
            </a:r>
            <a:r>
              <a:rPr lang="en-GB" dirty="0" err="1"/>
              <a:t>trovare</a:t>
            </a:r>
            <a:r>
              <a:rPr lang="en-GB" dirty="0"/>
              <a:t> </a:t>
            </a:r>
            <a:r>
              <a:rPr lang="en-GB" dirty="0" err="1" smtClean="0"/>
              <a:t>lavoro</a:t>
            </a:r>
            <a:r>
              <a:rPr lang="en-GB" dirty="0"/>
              <a:t>:</a:t>
            </a:r>
            <a:r>
              <a:rPr lang="en-GB" dirty="0" smtClean="0"/>
              <a:t> la </a:t>
            </a:r>
            <a:r>
              <a:rPr lang="en-GB" dirty="0" err="1" smtClean="0"/>
              <a:t>situazione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2005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A5.3a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043608" y="765175"/>
            <a:ext cx="7560642" cy="431577"/>
          </a:xfrm>
        </p:spPr>
        <p:txBody>
          <a:bodyPr/>
          <a:lstStyle/>
          <a:p>
            <a:r>
              <a:rPr lang="en-GB" dirty="0" err="1"/>
              <a:t>Tassi</a:t>
            </a:r>
            <a:r>
              <a:rPr lang="en-GB" dirty="0"/>
              <a:t> di </a:t>
            </a:r>
            <a:r>
              <a:rPr lang="en-GB" dirty="0" err="1"/>
              <a:t>occupazione</a:t>
            </a:r>
            <a:r>
              <a:rPr lang="en-GB" dirty="0"/>
              <a:t> in Italia e media OSCE, per diverse </a:t>
            </a:r>
            <a:r>
              <a:rPr lang="en-GB" dirty="0" err="1"/>
              <a:t>fasce</a:t>
            </a:r>
            <a:r>
              <a:rPr lang="en-GB" dirty="0"/>
              <a:t> </a:t>
            </a:r>
            <a:r>
              <a:rPr lang="en-GB" dirty="0" err="1"/>
              <a:t>d’età</a:t>
            </a:r>
            <a:r>
              <a:rPr lang="en-GB" dirty="0"/>
              <a:t> (</a:t>
            </a:r>
            <a:r>
              <a:rPr lang="en-GB" dirty="0" smtClean="0"/>
              <a:t>2005)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81431002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4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229228902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r>
              <a:rPr lang="en-GB" dirty="0" smtClean="0"/>
              <a:t> </a:t>
            </a:r>
            <a:r>
              <a:rPr lang="en-GB" dirty="0" err="1" smtClean="0"/>
              <a:t>italiani</a:t>
            </a:r>
            <a:r>
              <a:rPr lang="en-GB" dirty="0" smtClean="0"/>
              <a:t> </a:t>
            </a:r>
            <a:r>
              <a:rPr lang="en-GB" dirty="0" err="1" smtClean="0"/>
              <a:t>hanno</a:t>
            </a:r>
            <a:r>
              <a:rPr lang="en-GB" dirty="0" smtClean="0"/>
              <a:t> </a:t>
            </a:r>
            <a:r>
              <a:rPr lang="en-GB" dirty="0" err="1" smtClean="0"/>
              <a:t>difficoltà</a:t>
            </a:r>
            <a:r>
              <a:rPr lang="en-GB" dirty="0" smtClean="0"/>
              <a:t> ad </a:t>
            </a:r>
            <a:r>
              <a:rPr lang="en-GB" dirty="0" err="1" smtClean="0"/>
              <a:t>interpretare</a:t>
            </a:r>
            <a:r>
              <a:rPr lang="en-GB" dirty="0" smtClean="0"/>
              <a:t> </a:t>
            </a:r>
            <a:r>
              <a:rPr lang="en-GB" dirty="0" err="1" smtClean="0"/>
              <a:t>testi</a:t>
            </a:r>
            <a:r>
              <a:rPr lang="en-GB" dirty="0" smtClean="0"/>
              <a:t> </a:t>
            </a:r>
            <a:r>
              <a:rPr lang="en-GB" dirty="0" err="1" smtClean="0"/>
              <a:t>complessi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A1.9a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539552" y="765175"/>
            <a:ext cx="8064698" cy="4315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Literacy score </a:t>
            </a:r>
            <a:r>
              <a:rPr lang="en-US" dirty="0" err="1" smtClean="0"/>
              <a:t>medio</a:t>
            </a:r>
            <a:r>
              <a:rPr lang="en-US" dirty="0" smtClean="0"/>
              <a:t> secondo la Survey of Adults Skills, 25-34enni con </a:t>
            </a:r>
            <a:r>
              <a:rPr lang="en-US" dirty="0" err="1" smtClean="0"/>
              <a:t>titolo</a:t>
            </a:r>
            <a:r>
              <a:rPr lang="en-US" dirty="0" smtClean="0"/>
              <a:t> </a:t>
            </a:r>
            <a:r>
              <a:rPr lang="en-US" dirty="0" err="1" smtClean="0"/>
              <a:t>d’istruzione</a:t>
            </a:r>
            <a:r>
              <a:rPr lang="en-US" dirty="0" smtClean="0"/>
              <a:t> </a:t>
            </a:r>
            <a:r>
              <a:rPr lang="en-US" dirty="0" err="1" smtClean="0"/>
              <a:t>terziaria</a:t>
            </a:r>
            <a:r>
              <a:rPr lang="en-US" dirty="0" smtClean="0"/>
              <a:t> </a:t>
            </a:r>
            <a:r>
              <a:rPr lang="en-US" dirty="0"/>
              <a:t>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64735519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Pochi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</a:t>
            </a:r>
            <a:r>
              <a:rPr lang="en-GB" dirty="0" err="1" smtClean="0"/>
              <a:t>internazionali</a:t>
            </a:r>
            <a:r>
              <a:rPr lang="en-GB" dirty="0" smtClean="0"/>
              <a:t> </a:t>
            </a:r>
            <a:r>
              <a:rPr lang="en-GB" dirty="0" err="1" smtClean="0"/>
              <a:t>vengono</a:t>
            </a:r>
            <a:r>
              <a:rPr lang="en-GB" dirty="0" smtClean="0"/>
              <a:t> a </a:t>
            </a:r>
            <a:r>
              <a:rPr lang="en-GB" dirty="0" err="1" smtClean="0"/>
              <a:t>studiare</a:t>
            </a:r>
            <a:r>
              <a:rPr lang="en-GB" dirty="0" smtClean="0"/>
              <a:t>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università</a:t>
            </a:r>
            <a:r>
              <a:rPr lang="en-GB" dirty="0" smtClean="0"/>
              <a:t> </a:t>
            </a:r>
            <a:r>
              <a:rPr lang="en-GB" dirty="0" err="1" smtClean="0"/>
              <a:t>italiane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C4.6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195736" y="765175"/>
            <a:ext cx="6408514" cy="431577"/>
          </a:xfrm>
        </p:spPr>
        <p:txBody>
          <a:bodyPr/>
          <a:lstStyle/>
          <a:p>
            <a:r>
              <a:rPr lang="en-GB" dirty="0" err="1" smtClean="0"/>
              <a:t>Mobilità</a:t>
            </a:r>
            <a:r>
              <a:rPr lang="en-GB" dirty="0" smtClean="0"/>
              <a:t> </a:t>
            </a:r>
            <a:r>
              <a:rPr lang="en-GB" dirty="0" err="1" smtClean="0"/>
              <a:t>internazionale</a:t>
            </a:r>
            <a:r>
              <a:rPr lang="en-GB" dirty="0" smtClean="0"/>
              <a:t> </a:t>
            </a:r>
            <a:r>
              <a:rPr lang="en-GB" dirty="0" err="1" smtClean="0"/>
              <a:t>interna</a:t>
            </a:r>
            <a:r>
              <a:rPr lang="en-GB" dirty="0" smtClean="0"/>
              <a:t> </a:t>
            </a:r>
            <a:r>
              <a:rPr lang="en-GB" dirty="0" err="1" smtClean="0"/>
              <a:t>all’OCSE</a:t>
            </a:r>
            <a:r>
              <a:rPr lang="en-GB" dirty="0" smtClean="0"/>
              <a:t> (2013)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 rot="240000">
            <a:off x="6799837" y="2234642"/>
            <a:ext cx="694421" cy="27699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203215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522403710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Un’università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cinque</a:t>
            </a:r>
            <a:r>
              <a:rPr lang="en-GB" dirty="0" smtClean="0"/>
              <a:t> </a:t>
            </a:r>
            <a:r>
              <a:rPr lang="en-GB" dirty="0" err="1" smtClean="0"/>
              <a:t>offre</a:t>
            </a:r>
            <a:r>
              <a:rPr lang="en-GB" dirty="0" smtClean="0"/>
              <a:t> </a:t>
            </a:r>
            <a:r>
              <a:rPr lang="en-GB" dirty="0" err="1" smtClean="0"/>
              <a:t>almeno</a:t>
            </a:r>
            <a:r>
              <a:rPr lang="en-GB" dirty="0" smtClean="0"/>
              <a:t> un </a:t>
            </a:r>
            <a:r>
              <a:rPr lang="en-GB" dirty="0" err="1" smtClean="0"/>
              <a:t>corso</a:t>
            </a:r>
            <a:r>
              <a:rPr lang="en-GB" dirty="0" smtClean="0"/>
              <a:t> di </a:t>
            </a:r>
            <a:r>
              <a:rPr lang="en-GB" dirty="0" err="1" smtClean="0"/>
              <a:t>studi</a:t>
            </a:r>
            <a:r>
              <a:rPr lang="en-GB" dirty="0" smtClean="0"/>
              <a:t> in </a:t>
            </a:r>
            <a:r>
              <a:rPr lang="en-GB" dirty="0" err="1" smtClean="0"/>
              <a:t>inglese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C4.a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Percentuale</a:t>
            </a:r>
            <a:r>
              <a:rPr lang="en-US" dirty="0" smtClean="0"/>
              <a:t> di </a:t>
            </a:r>
            <a:r>
              <a:rPr lang="en-US" dirty="0" err="1" smtClean="0"/>
              <a:t>università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offrono</a:t>
            </a:r>
            <a:r>
              <a:rPr lang="en-US" dirty="0" smtClean="0"/>
              <a:t> </a:t>
            </a:r>
            <a:r>
              <a:rPr lang="en-US" dirty="0" err="1" smtClean="0"/>
              <a:t>almeno</a:t>
            </a:r>
            <a:r>
              <a:rPr lang="en-US" dirty="0" smtClean="0"/>
              <a:t> un </a:t>
            </a:r>
            <a:r>
              <a:rPr lang="en-US" dirty="0" err="1" smtClean="0"/>
              <a:t>programma</a:t>
            </a:r>
            <a:r>
              <a:rPr lang="en-US" dirty="0" smtClean="0"/>
              <a:t> di </a:t>
            </a:r>
            <a:r>
              <a:rPr lang="en-US" dirty="0" err="1" smtClean="0"/>
              <a:t>studi</a:t>
            </a:r>
            <a:r>
              <a:rPr lang="en-US" dirty="0" smtClean="0"/>
              <a:t> in </a:t>
            </a:r>
            <a:r>
              <a:rPr lang="en-US" dirty="0" err="1" smtClean="0"/>
              <a:t>inglese</a:t>
            </a:r>
            <a:r>
              <a:rPr lang="en-US" dirty="0" smtClean="0"/>
              <a:t>, Academic Cooperation Association (2013/2014)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4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590637929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L’Italia</a:t>
            </a:r>
            <a:r>
              <a:rPr lang="en-GB" dirty="0" smtClean="0"/>
              <a:t> è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paesi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spendono</a:t>
            </a:r>
            <a:r>
              <a:rPr lang="en-GB" dirty="0" smtClean="0"/>
              <a:t> </a:t>
            </a:r>
            <a:r>
              <a:rPr lang="en-GB" dirty="0" err="1" smtClean="0"/>
              <a:t>meno</a:t>
            </a:r>
            <a:r>
              <a:rPr lang="en-GB" dirty="0" smtClean="0"/>
              <a:t> </a:t>
            </a:r>
            <a:r>
              <a:rPr lang="en-GB" dirty="0" err="1" smtClean="0"/>
              <a:t>nell’istruzione</a:t>
            </a:r>
            <a:r>
              <a:rPr lang="en-GB" dirty="0" smtClean="0"/>
              <a:t> </a:t>
            </a:r>
            <a:r>
              <a:rPr lang="en-GB" dirty="0" err="1" smtClean="0"/>
              <a:t>terziaria</a:t>
            </a:r>
            <a:r>
              <a:rPr lang="en-GB" dirty="0" smtClean="0"/>
              <a:t> in </a:t>
            </a:r>
            <a:r>
              <a:rPr lang="en-GB" dirty="0" err="1" smtClean="0"/>
              <a:t>rapporto</a:t>
            </a:r>
            <a:r>
              <a:rPr lang="en-GB" dirty="0" smtClean="0"/>
              <a:t> al PIL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B2.2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Spese</a:t>
            </a:r>
            <a:r>
              <a:rPr lang="en-GB" dirty="0" smtClean="0"/>
              <a:t> per </a:t>
            </a:r>
            <a:r>
              <a:rPr lang="en-GB" dirty="0" err="1" smtClean="0"/>
              <a:t>l’istruzione</a:t>
            </a:r>
            <a:r>
              <a:rPr lang="en-GB" dirty="0" smtClean="0"/>
              <a:t> </a:t>
            </a:r>
            <a:r>
              <a:rPr lang="en-GB" dirty="0" err="1" smtClean="0"/>
              <a:t>terziaria</a:t>
            </a:r>
            <a:r>
              <a:rPr lang="en-GB" dirty="0" smtClean="0"/>
              <a:t>, % del PIL (2012)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6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493270820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Italia ci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meno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 per </a:t>
            </a:r>
            <a:r>
              <a:rPr lang="en-GB" dirty="0" err="1" smtClean="0"/>
              <a:t>insegnante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in media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paesi</a:t>
            </a:r>
            <a:r>
              <a:rPr lang="en-GB" dirty="0" smtClean="0"/>
              <a:t> OCSE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D2.2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27584" y="765175"/>
            <a:ext cx="7776666" cy="359569"/>
          </a:xfrm>
        </p:spPr>
        <p:txBody>
          <a:bodyPr/>
          <a:lstStyle/>
          <a:p>
            <a:r>
              <a:rPr lang="en-GB" dirty="0" err="1" smtClean="0"/>
              <a:t>Rapporto</a:t>
            </a:r>
            <a:r>
              <a:rPr lang="en-GB" dirty="0" smtClean="0"/>
              <a:t> </a:t>
            </a:r>
            <a:r>
              <a:rPr lang="en-GB" dirty="0" err="1" smtClean="0"/>
              <a:t>studenti</a:t>
            </a:r>
            <a:r>
              <a:rPr lang="en-GB" dirty="0" smtClean="0"/>
              <a:t>/</a:t>
            </a:r>
            <a:r>
              <a:rPr lang="en-GB" dirty="0" err="1" smtClean="0"/>
              <a:t>insegnanti</a:t>
            </a:r>
            <a:r>
              <a:rPr lang="en-GB" dirty="0" smtClean="0"/>
              <a:t> </a:t>
            </a:r>
            <a:r>
              <a:rPr lang="en-GB" dirty="0" err="1" smtClean="0"/>
              <a:t>nell’istruzione</a:t>
            </a:r>
            <a:r>
              <a:rPr lang="en-GB" dirty="0" smtClean="0"/>
              <a:t> </a:t>
            </a:r>
            <a:r>
              <a:rPr lang="en-GB" dirty="0" err="1" smtClean="0"/>
              <a:t>primaria</a:t>
            </a:r>
            <a:r>
              <a:rPr lang="en-GB" dirty="0" smtClean="0"/>
              <a:t> e </a:t>
            </a:r>
            <a:r>
              <a:rPr lang="en-GB" dirty="0" err="1" smtClean="0"/>
              <a:t>secondaria</a:t>
            </a:r>
            <a:r>
              <a:rPr lang="en-GB" dirty="0" smtClean="0"/>
              <a:t> </a:t>
            </a:r>
            <a:r>
              <a:rPr lang="en-GB" dirty="0" err="1" smtClean="0"/>
              <a:t>superiore</a:t>
            </a:r>
            <a:r>
              <a:rPr lang="en-GB" dirty="0" smtClean="0"/>
              <a:t>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4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 </a:t>
            </a:r>
            <a:r>
              <a:rPr lang="en-GB" dirty="0" err="1" smtClean="0"/>
              <a:t>insegnante</a:t>
            </a:r>
            <a:r>
              <a:rPr lang="en-GB" dirty="0" smtClean="0"/>
              <a:t> </a:t>
            </a:r>
            <a:r>
              <a:rPr lang="en-GB" dirty="0" err="1" smtClean="0"/>
              <a:t>guadagna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due </a:t>
            </a:r>
            <a:r>
              <a:rPr lang="en-GB" dirty="0" err="1" smtClean="0"/>
              <a:t>terzi</a:t>
            </a:r>
            <a:r>
              <a:rPr lang="en-GB" dirty="0" smtClean="0"/>
              <a:t> di </a:t>
            </a:r>
            <a:r>
              <a:rPr lang="en-GB" dirty="0" err="1" smtClean="0"/>
              <a:t>quanto</a:t>
            </a:r>
            <a:r>
              <a:rPr lang="en-GB" dirty="0" smtClean="0"/>
              <a:t> </a:t>
            </a:r>
            <a:r>
              <a:rPr lang="en-GB" dirty="0" err="1" smtClean="0"/>
              <a:t>guadagna</a:t>
            </a:r>
            <a:r>
              <a:rPr lang="en-GB" dirty="0" smtClean="0"/>
              <a:t> in media un </a:t>
            </a:r>
            <a:r>
              <a:rPr lang="en-GB" dirty="0" err="1" smtClean="0"/>
              <a:t>lavoratore</a:t>
            </a:r>
            <a:r>
              <a:rPr lang="en-GB" dirty="0" smtClean="0"/>
              <a:t> con </a:t>
            </a:r>
            <a:r>
              <a:rPr lang="en-GB" dirty="0" err="1" smtClean="0"/>
              <a:t>qualifiche</a:t>
            </a:r>
            <a:r>
              <a:rPr lang="en-GB" dirty="0" smtClean="0"/>
              <a:t> </a:t>
            </a:r>
            <a:r>
              <a:rPr lang="en-GB" dirty="0" err="1" smtClean="0"/>
              <a:t>comparabili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D3.1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99592" y="765175"/>
            <a:ext cx="7704658" cy="719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Rapporto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salario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insegnanti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scuole</a:t>
            </a:r>
            <a:r>
              <a:rPr lang="en-US" dirty="0" smtClean="0"/>
              <a:t> </a:t>
            </a:r>
            <a:r>
              <a:rPr lang="en-US" dirty="0" err="1" smtClean="0"/>
              <a:t>secondarie</a:t>
            </a:r>
            <a:r>
              <a:rPr lang="en-US" dirty="0" smtClean="0"/>
              <a:t> </a:t>
            </a:r>
            <a:r>
              <a:rPr lang="en-US" dirty="0" err="1" smtClean="0"/>
              <a:t>inferiori</a:t>
            </a:r>
            <a:r>
              <a:rPr lang="en-US" dirty="0" smtClean="0"/>
              <a:t>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salario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di </a:t>
            </a:r>
            <a:r>
              <a:rPr lang="en-US" dirty="0" err="1" smtClean="0"/>
              <a:t>lavoratori</a:t>
            </a:r>
            <a:r>
              <a:rPr lang="en-US" dirty="0" smtClean="0"/>
              <a:t> con un </a:t>
            </a:r>
            <a:r>
              <a:rPr lang="en-US" dirty="0" err="1" smtClean="0"/>
              <a:t>grado</a:t>
            </a:r>
            <a:r>
              <a:rPr lang="en-US" dirty="0" smtClean="0"/>
              <a:t> </a:t>
            </a:r>
            <a:r>
              <a:rPr lang="en-US" dirty="0" err="1" smtClean="0"/>
              <a:t>comparabile</a:t>
            </a:r>
            <a:r>
              <a:rPr lang="en-US" dirty="0" smtClean="0"/>
              <a:t> </a:t>
            </a:r>
            <a:r>
              <a:rPr lang="en-US" dirty="0" err="1" smtClean="0"/>
              <a:t>d’istruzione</a:t>
            </a:r>
            <a:r>
              <a:rPr lang="en-US" dirty="0" smtClean="0"/>
              <a:t>(2013</a:t>
            </a:r>
            <a:r>
              <a:rPr lang="en-US" dirty="0"/>
              <a:t>)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893609814"/>
              </p:ext>
            </p:extLst>
          </p:nvPr>
        </p:nvGraphicFramePr>
        <p:xfrm>
          <a:off x="468313" y="1196752"/>
          <a:ext cx="8135937" cy="525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6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475868162"/>
              </p:ext>
            </p:extLst>
          </p:nvPr>
        </p:nvGraphicFramePr>
        <p:xfrm>
          <a:off x="468313" y="1125538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in </a:t>
            </a:r>
            <a:r>
              <a:rPr lang="en-GB" dirty="0" err="1" smtClean="0"/>
              <a:t>maggioranza</a:t>
            </a:r>
            <a:r>
              <a:rPr lang="en-GB" dirty="0" smtClean="0"/>
              <a:t> </a:t>
            </a:r>
            <a:r>
              <a:rPr lang="en-GB" dirty="0" err="1" smtClean="0"/>
              <a:t>donne</a:t>
            </a:r>
            <a:r>
              <a:rPr lang="en-GB" dirty="0" smtClean="0"/>
              <a:t>, </a:t>
            </a:r>
            <a:r>
              <a:rPr lang="en-GB" dirty="0" err="1" smtClean="0"/>
              <a:t>eccetto</a:t>
            </a:r>
            <a:r>
              <a:rPr lang="en-GB" dirty="0" smtClean="0"/>
              <a:t> al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terziario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D5.3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1043608" y="765175"/>
            <a:ext cx="7560642" cy="431577"/>
          </a:xfrm>
        </p:spPr>
        <p:txBody>
          <a:bodyPr/>
          <a:lstStyle/>
          <a:p>
            <a:r>
              <a:rPr lang="en-GB" dirty="0" err="1" smtClean="0"/>
              <a:t>Percentuale</a:t>
            </a:r>
            <a:r>
              <a:rPr lang="en-GB" dirty="0" smtClean="0"/>
              <a:t> di </a:t>
            </a:r>
            <a:r>
              <a:rPr lang="en-GB" dirty="0" err="1" smtClean="0"/>
              <a:t>donne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insegnanti</a:t>
            </a:r>
            <a:r>
              <a:rPr lang="en-GB" dirty="0" smtClean="0"/>
              <a:t>, per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d’istruzione</a:t>
            </a:r>
            <a:r>
              <a:rPr lang="en-GB" dirty="0" smtClean="0"/>
              <a:t> (2013)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63688" y="2132856"/>
            <a:ext cx="0" cy="2880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Rafforzare </a:t>
            </a:r>
            <a:r>
              <a:rPr lang="it-IT" dirty="0"/>
              <a:t>i legami tra istruzione terziaria e sistema produttivo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1340768"/>
            <a:ext cx="9144000" cy="2735932"/>
          </a:xfrm>
        </p:spPr>
        <p:txBody>
          <a:bodyPr>
            <a:normAutofit/>
          </a:bodyPr>
          <a:lstStyle/>
          <a:p>
            <a:pPr marL="0" indent="0" algn="just" latinLnBrk="0">
              <a:buNone/>
            </a:pPr>
            <a:r>
              <a:rPr lang="it-IT" dirty="0" smtClean="0"/>
              <a:t>L’Italia si caratterizza, </a:t>
            </a:r>
            <a:r>
              <a:rPr lang="it-IT" dirty="0"/>
              <a:t>a livello terziario, per </a:t>
            </a:r>
            <a:r>
              <a:rPr lang="it-IT" dirty="0" smtClean="0"/>
              <a:t>la lunghezza dei percorsi di studio e l’incertezza quanto agli esiti lavorativi.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5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03244414"/>
              </p:ext>
            </p:extLst>
          </p:nvPr>
        </p:nvGraphicFramePr>
        <p:xfrm>
          <a:off x="468313" y="1125538"/>
          <a:ext cx="8135937" cy="561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Frequentare</a:t>
            </a:r>
            <a:r>
              <a:rPr lang="en-GB" dirty="0" smtClean="0"/>
              <a:t> la </a:t>
            </a:r>
            <a:r>
              <a:rPr lang="en-GB" dirty="0" err="1" smtClean="0"/>
              <a:t>scuola</a:t>
            </a:r>
            <a:r>
              <a:rPr lang="en-GB" dirty="0" smtClean="0"/>
              <a:t> </a:t>
            </a:r>
            <a:r>
              <a:rPr lang="en-GB" dirty="0" err="1" smtClean="0"/>
              <a:t>dell’infanzia</a:t>
            </a:r>
            <a:r>
              <a:rPr lang="en-GB" dirty="0" smtClean="0"/>
              <a:t> ha un </a:t>
            </a:r>
            <a:r>
              <a:rPr lang="en-GB" dirty="0" err="1" smtClean="0"/>
              <a:t>effetto</a:t>
            </a:r>
            <a:r>
              <a:rPr lang="en-GB" dirty="0" smtClean="0"/>
              <a:t> </a:t>
            </a:r>
            <a:r>
              <a:rPr lang="en-GB" dirty="0" err="1" smtClean="0"/>
              <a:t>duraturo</a:t>
            </a:r>
            <a:r>
              <a:rPr lang="en-GB" dirty="0" smtClean="0"/>
              <a:t> sui </a:t>
            </a:r>
            <a:r>
              <a:rPr lang="en-GB" dirty="0" err="1" smtClean="0"/>
              <a:t>risultati</a:t>
            </a:r>
            <a:r>
              <a:rPr lang="en-GB" dirty="0" smtClean="0"/>
              <a:t> </a:t>
            </a:r>
            <a:r>
              <a:rPr lang="en-GB" dirty="0" err="1" smtClean="0"/>
              <a:t>scolastici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ragazzi</a:t>
            </a:r>
            <a:r>
              <a:rPr lang="en-GB" dirty="0" smtClean="0"/>
              <a:t>, </a:t>
            </a:r>
            <a:r>
              <a:rPr lang="en-GB" dirty="0" err="1" smtClean="0"/>
              <a:t>soprattutto</a:t>
            </a:r>
            <a:r>
              <a:rPr lang="en-GB" dirty="0" smtClean="0"/>
              <a:t> </a:t>
            </a:r>
            <a:r>
              <a:rPr lang="en-GB" dirty="0" err="1" smtClean="0"/>
              <a:t>stranieri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Chart C2.2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539552" y="765175"/>
            <a:ext cx="8064698" cy="719609"/>
          </a:xfrm>
        </p:spPr>
        <p:txBody>
          <a:bodyPr>
            <a:normAutofit/>
          </a:bodyPr>
          <a:lstStyle/>
          <a:p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test di </a:t>
            </a:r>
            <a:r>
              <a:rPr lang="en-US" dirty="0" err="1" smtClean="0"/>
              <a:t>lettura</a:t>
            </a:r>
            <a:r>
              <a:rPr lang="en-US" dirty="0" smtClean="0"/>
              <a:t> per </a:t>
            </a:r>
            <a:r>
              <a:rPr lang="en-US" dirty="0" err="1" smtClean="0"/>
              <a:t>studenti</a:t>
            </a:r>
            <a:r>
              <a:rPr lang="en-US" dirty="0" smtClean="0"/>
              <a:t> (15 </a:t>
            </a:r>
            <a:r>
              <a:rPr lang="en-US" dirty="0" err="1" smtClean="0"/>
              <a:t>anni</a:t>
            </a:r>
            <a:r>
              <a:rPr lang="en-US" dirty="0" smtClean="0"/>
              <a:t> di </a:t>
            </a:r>
            <a:r>
              <a:rPr lang="en-US" dirty="0" err="1" smtClean="0"/>
              <a:t>età</a:t>
            </a:r>
            <a:r>
              <a:rPr lang="en-US" dirty="0" smtClean="0"/>
              <a:t>)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frequentato</a:t>
            </a:r>
            <a:r>
              <a:rPr lang="en-US" dirty="0" smtClean="0"/>
              <a:t> la </a:t>
            </a:r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dell’infanzia</a:t>
            </a:r>
            <a:r>
              <a:rPr lang="en-US" dirty="0" smtClean="0"/>
              <a:t> o no, </a:t>
            </a:r>
            <a:r>
              <a:rPr lang="en-US" dirty="0" err="1" smtClean="0"/>
              <a:t>confronto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nati</a:t>
            </a:r>
            <a:r>
              <a:rPr lang="en-US" dirty="0" smtClean="0"/>
              <a:t> in Italia da </a:t>
            </a:r>
            <a:r>
              <a:rPr lang="en-US" dirty="0" err="1" smtClean="0"/>
              <a:t>genitori</a:t>
            </a:r>
            <a:r>
              <a:rPr lang="en-US" dirty="0" smtClean="0"/>
              <a:t> </a:t>
            </a:r>
            <a:r>
              <a:rPr lang="en-US" dirty="0" err="1" smtClean="0"/>
              <a:t>italiani</a:t>
            </a:r>
            <a:r>
              <a:rPr lang="en-US" dirty="0" smtClean="0"/>
              <a:t> e </a:t>
            </a:r>
            <a:r>
              <a:rPr lang="en-US" dirty="0" err="1" smtClean="0"/>
              <a:t>nati</a:t>
            </a:r>
            <a:r>
              <a:rPr lang="en-US" dirty="0" smtClean="0"/>
              <a:t> </a:t>
            </a:r>
            <a:r>
              <a:rPr lang="en-US" dirty="0" err="1" smtClean="0"/>
              <a:t>all’estero</a:t>
            </a:r>
            <a:r>
              <a:rPr lang="en-US" dirty="0" smtClean="0"/>
              <a:t> (2012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053997601"/>
              </p:ext>
            </p:extLst>
          </p:nvPr>
        </p:nvGraphicFramePr>
        <p:xfrm>
          <a:off x="0" y="1340768"/>
          <a:ext cx="9144000" cy="496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6912768" cy="620688"/>
          </a:xfrm>
        </p:spPr>
        <p:txBody>
          <a:bodyPr/>
          <a:lstStyle/>
          <a:p>
            <a:r>
              <a:rPr lang="en-GB" dirty="0" smtClean="0"/>
              <a:t>Ad </a:t>
            </a:r>
            <a:r>
              <a:rPr lang="en-GB" dirty="0" err="1" smtClean="0"/>
              <a:t>oggi</a:t>
            </a:r>
            <a:r>
              <a:rPr lang="en-GB" dirty="0" smtClean="0"/>
              <a:t>, la </a:t>
            </a:r>
            <a:r>
              <a:rPr lang="en-GB" dirty="0" err="1" smtClean="0"/>
              <a:t>maggior</a:t>
            </a:r>
            <a:r>
              <a:rPr lang="en-GB" dirty="0" smtClean="0"/>
              <a:t> parte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r>
              <a:rPr lang="en-GB" dirty="0" smtClean="0"/>
              <a:t> </a:t>
            </a:r>
            <a:r>
              <a:rPr lang="en-GB" dirty="0" err="1" smtClean="0"/>
              <a:t>termina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studi</a:t>
            </a:r>
            <a:r>
              <a:rPr lang="en-GB" dirty="0" smtClean="0"/>
              <a:t> solo </a:t>
            </a:r>
            <a:r>
              <a:rPr lang="en-GB" dirty="0" err="1" smtClean="0"/>
              <a:t>dopo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conseguimento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laurea</a:t>
            </a:r>
            <a:r>
              <a:rPr lang="en-GB" dirty="0" smtClean="0"/>
              <a:t> di II </a:t>
            </a:r>
            <a:r>
              <a:rPr lang="en-GB" dirty="0" err="1" smtClean="0"/>
              <a:t>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Table A3.1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467544" y="836713"/>
            <a:ext cx="8685478" cy="360040"/>
          </a:xfrm>
        </p:spPr>
        <p:txBody>
          <a:bodyPr>
            <a:normAutofit/>
          </a:bodyPr>
          <a:lstStyle/>
          <a:p>
            <a:r>
              <a:rPr lang="en-GB" sz="1600" dirty="0" err="1" smtClean="0"/>
              <a:t>Tassi</a:t>
            </a:r>
            <a:r>
              <a:rPr lang="en-GB" sz="1600" dirty="0" smtClean="0"/>
              <a:t> di </a:t>
            </a:r>
            <a:r>
              <a:rPr lang="en-GB" sz="1600" dirty="0" err="1" smtClean="0"/>
              <a:t>completamento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dell’istruzione</a:t>
            </a:r>
            <a:r>
              <a:rPr lang="en-GB" sz="1600" dirty="0" smtClean="0"/>
              <a:t> </a:t>
            </a:r>
            <a:r>
              <a:rPr lang="en-GB" sz="1600" dirty="0" err="1" smtClean="0"/>
              <a:t>terziaria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GB" sz="1600" dirty="0" err="1" smtClean="0"/>
              <a:t>proiezione</a:t>
            </a:r>
            <a:r>
              <a:rPr lang="en-GB" sz="1600" dirty="0" smtClean="0"/>
              <a:t> da </a:t>
            </a:r>
            <a:r>
              <a:rPr lang="en-GB" sz="1600" dirty="0" err="1" smtClean="0"/>
              <a:t>dati</a:t>
            </a:r>
            <a:r>
              <a:rPr lang="en-GB" sz="1600" dirty="0" smtClean="0"/>
              <a:t> 2013)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989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07478601"/>
              </p:ext>
            </p:extLst>
          </p:nvPr>
        </p:nvGraphicFramePr>
        <p:xfrm>
          <a:off x="0" y="1340768"/>
          <a:ext cx="9144000" cy="496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programmi</a:t>
            </a:r>
            <a:r>
              <a:rPr lang="fr-FR" dirty="0"/>
              <a:t> a </a:t>
            </a:r>
            <a:r>
              <a:rPr lang="fr-FR" dirty="0" err="1"/>
              <a:t>ciclo</a:t>
            </a:r>
            <a:r>
              <a:rPr lang="fr-FR" dirty="0"/>
              <a:t> </a:t>
            </a:r>
            <a:r>
              <a:rPr lang="fr-FR" dirty="0" err="1"/>
              <a:t>breve</a:t>
            </a:r>
            <a:r>
              <a:rPr lang="fr-FR" dirty="0"/>
              <a:t> </a:t>
            </a:r>
            <a:r>
              <a:rPr lang="fr-FR" dirty="0" err="1"/>
              <a:t>professionalizzante</a:t>
            </a:r>
            <a:r>
              <a:rPr lang="fr-FR" dirty="0"/>
              <a:t> </a:t>
            </a:r>
            <a:r>
              <a:rPr lang="fr-FR" dirty="0" smtClean="0"/>
              <a:t>sono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presenti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/>
              <a:t>paesi</a:t>
            </a:r>
            <a:r>
              <a:rPr lang="fr-FR" dirty="0"/>
              <a:t> OCSE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GB" dirty="0" smtClean="0"/>
              <a:t>Table A3.1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95536" y="836713"/>
            <a:ext cx="8757486" cy="360040"/>
          </a:xfrm>
        </p:spPr>
        <p:txBody>
          <a:bodyPr>
            <a:noAutofit/>
          </a:bodyPr>
          <a:lstStyle/>
          <a:p>
            <a:r>
              <a:rPr lang="en-GB" sz="1600" dirty="0" err="1" smtClean="0"/>
              <a:t>Tassi</a:t>
            </a:r>
            <a:r>
              <a:rPr lang="en-GB" sz="1600" dirty="0" smtClean="0"/>
              <a:t> di </a:t>
            </a:r>
            <a:r>
              <a:rPr lang="en-GB" sz="1600" dirty="0" err="1" smtClean="0"/>
              <a:t>completamento</a:t>
            </a:r>
            <a:r>
              <a:rPr lang="en-GB" sz="1600" dirty="0" smtClean="0"/>
              <a:t> </a:t>
            </a:r>
            <a:r>
              <a:rPr lang="en-GB" sz="1600" dirty="0" err="1" smtClean="0"/>
              <a:t>dell’istruzione</a:t>
            </a:r>
            <a:r>
              <a:rPr lang="en-GB" sz="1600" dirty="0" smtClean="0"/>
              <a:t> </a:t>
            </a:r>
            <a:r>
              <a:rPr lang="en-GB" sz="1600" dirty="0" err="1" smtClean="0"/>
              <a:t>terziaria</a:t>
            </a:r>
            <a:r>
              <a:rPr lang="en-GB" sz="1600" dirty="0" smtClean="0"/>
              <a:t>`: </a:t>
            </a:r>
            <a:r>
              <a:rPr lang="en-GB" sz="1600" dirty="0" err="1" smtClean="0"/>
              <a:t>programmi</a:t>
            </a:r>
            <a:r>
              <a:rPr lang="en-GB" sz="1600" dirty="0" smtClean="0"/>
              <a:t> a </a:t>
            </a:r>
            <a:r>
              <a:rPr lang="en-GB" sz="1600" dirty="0" err="1" smtClean="0"/>
              <a:t>ciclo</a:t>
            </a:r>
            <a:r>
              <a:rPr lang="en-GB" sz="1600" dirty="0" smtClean="0"/>
              <a:t> </a:t>
            </a:r>
            <a:r>
              <a:rPr lang="en-GB" sz="1600" dirty="0" err="1" smtClean="0"/>
              <a:t>breve</a:t>
            </a:r>
            <a:r>
              <a:rPr lang="en-GB" sz="1600" dirty="0" smtClean="0"/>
              <a:t> </a:t>
            </a:r>
            <a:r>
              <a:rPr lang="en-GB" sz="1600" dirty="0" err="1" smtClean="0"/>
              <a:t>professionalizzante</a:t>
            </a:r>
            <a:r>
              <a:rPr lang="en-GB" sz="1600" dirty="0" smtClean="0"/>
              <a:t> (</a:t>
            </a:r>
            <a:r>
              <a:rPr lang="en-GB" sz="1600" dirty="0" err="1" smtClean="0"/>
              <a:t>proiezione</a:t>
            </a:r>
            <a:r>
              <a:rPr lang="en-GB" sz="1600" dirty="0" smtClean="0"/>
              <a:t> da </a:t>
            </a:r>
            <a:r>
              <a:rPr lang="en-GB" sz="1600" dirty="0" err="1" smtClean="0"/>
              <a:t>dati</a:t>
            </a:r>
            <a:r>
              <a:rPr lang="en-GB" sz="1600" dirty="0" smtClean="0"/>
              <a:t> 2013)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6105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2564904"/>
            <a:ext cx="8135937" cy="388828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Per </a:t>
            </a:r>
            <a:r>
              <a:rPr lang="en-GB" dirty="0" err="1"/>
              <a:t>m</a:t>
            </a:r>
            <a:r>
              <a:rPr lang="en-GB" dirty="0" err="1" smtClean="0"/>
              <a:t>olti</a:t>
            </a:r>
            <a:r>
              <a:rPr lang="en-GB" dirty="0" smtClean="0"/>
              <a:t>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r>
              <a:rPr lang="en-GB" dirty="0" smtClean="0"/>
              <a:t> non è facile </a:t>
            </a:r>
            <a:r>
              <a:rPr lang="en-GB" dirty="0" err="1" smtClean="0"/>
              <a:t>trovare</a:t>
            </a:r>
            <a:r>
              <a:rPr lang="en-GB" dirty="0" smtClean="0"/>
              <a:t> un </a:t>
            </a:r>
            <a:r>
              <a:rPr lang="en-GB" dirty="0" err="1" smtClean="0"/>
              <a:t>lavoro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4203293285"/>
              </p:ext>
            </p:extLst>
          </p:nvPr>
        </p:nvGraphicFramePr>
        <p:xfrm>
          <a:off x="395536" y="1052736"/>
          <a:ext cx="8135937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</a:t>
            </a:r>
            <a:r>
              <a:rPr lang="en-GB" dirty="0" err="1" smtClean="0"/>
              <a:t>giovani</a:t>
            </a:r>
            <a:r>
              <a:rPr lang="en-GB" dirty="0" smtClean="0"/>
              <a:t> </a:t>
            </a:r>
            <a:r>
              <a:rPr lang="en-GB" dirty="0" err="1" smtClean="0"/>
              <a:t>laureati</a:t>
            </a:r>
            <a:r>
              <a:rPr lang="en-GB" dirty="0" smtClean="0"/>
              <a:t> </a:t>
            </a:r>
            <a:r>
              <a:rPr lang="en-GB" dirty="0" err="1" smtClean="0"/>
              <a:t>faticano</a:t>
            </a:r>
            <a:r>
              <a:rPr lang="en-GB" dirty="0" smtClean="0"/>
              <a:t> a </a:t>
            </a:r>
            <a:r>
              <a:rPr lang="en-GB" dirty="0" err="1" smtClean="0"/>
              <a:t>trovare</a:t>
            </a:r>
            <a:r>
              <a:rPr lang="en-GB" dirty="0" smtClean="0"/>
              <a:t> </a:t>
            </a:r>
            <a:r>
              <a:rPr lang="en-GB" dirty="0" err="1" smtClean="0"/>
              <a:t>lavoro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Table A5.3a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899592" y="765175"/>
            <a:ext cx="7704658" cy="359569"/>
          </a:xfrm>
        </p:spPr>
        <p:txBody>
          <a:bodyPr/>
          <a:lstStyle/>
          <a:p>
            <a:r>
              <a:rPr lang="en-GB" dirty="0" err="1" smtClean="0"/>
              <a:t>Tassi</a:t>
            </a:r>
            <a:r>
              <a:rPr lang="en-GB" dirty="0" smtClean="0"/>
              <a:t> di </a:t>
            </a:r>
            <a:r>
              <a:rPr lang="en-GB" dirty="0" err="1" smtClean="0"/>
              <a:t>occupazione</a:t>
            </a:r>
            <a:r>
              <a:rPr lang="en-GB" dirty="0" smtClean="0"/>
              <a:t> in Italia e media OSCE, per diverse </a:t>
            </a:r>
            <a:r>
              <a:rPr lang="en-GB" dirty="0" err="1" smtClean="0"/>
              <a:t>fasce</a:t>
            </a:r>
            <a:r>
              <a:rPr lang="en-GB" dirty="0" smtClean="0"/>
              <a:t> </a:t>
            </a:r>
            <a:r>
              <a:rPr lang="en-GB" dirty="0" err="1" smtClean="0"/>
              <a:t>d’età</a:t>
            </a:r>
            <a:r>
              <a:rPr lang="en-GB" dirty="0" smtClean="0"/>
              <a:t> (2014)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3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ECD_EAG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ECD_EAG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tFieldPriority xmlns="http://www.oecd.org/eshare/projectsentre/CtFieldPriority/" xmlns:i="http://www.w3.org/2001/XMLSchema-instance" NameSpaceURI="http://www.oecd.org/eshare/projectsentre/CtFieldPriority/">
  <PriorityFields xmlns:a="http://schemas.microsoft.com/2003/10/Serialization/Arrays">
    <a:string>Title</a:string>
    <a:string>FileLeafRef</a:string>
    <a:string>OECDCountry</a:string>
    <a:string>OECDTopic</a:string>
    <a:string>OECDKeywords</a:string>
  </PriorityFields>
</CtFieldPriority>
</file>

<file path=customXml/item2.xml><?xml version="1.0" encoding="utf-8"?>
<p:properties xmlns:p="http://schemas.microsoft.com/office/2006/metadata/properties" xmlns:xsi="http://www.w3.org/2001/XMLSchema-instance">
  <documentManagement>
    <OECDProjectMembers xmlns="e17e282e-9611-44ec-9739-20d5a34fe778">
      <UserInfo>
        <DisplayName>VAN DAMME Dirk, EDU/IMEP</DisplayName>
        <AccountId>143</AccountId>
        <AccountType/>
      </UserInfo>
      <UserInfo>
        <DisplayName>CHARBONNIER Eric, EDU/IMEP</DisplayName>
        <AccountId>196</AccountId>
        <AccountType/>
      </UserInfo>
      <UserInfo>
        <DisplayName>YIP Jean, EDU/PAI</DisplayName>
        <AccountId>118</AccountId>
        <AccountType/>
      </UserInfo>
      <UserInfo>
        <DisplayName>HECKMANN Corinne, EDU/IMEP</DisplayName>
        <AccountId>177</AccountId>
        <AccountType/>
      </UserInfo>
      <UserInfo>
        <DisplayName>ALBISER Etienne, EDU/IMEP</DisplayName>
        <AccountId>141</AccountId>
        <AccountType/>
      </UserInfo>
      <UserInfo>
        <DisplayName>ROJAS GONZALEZ Gara, EDU/IMEP</DisplayName>
        <AccountId>178</AccountId>
        <AccountType/>
      </UserInfo>
      <UserInfo>
        <DisplayName>CASTANEDA VALLE Rodrigo, EDU/PAI</DisplayName>
        <AccountId>259</AccountId>
        <AccountType/>
      </UserInfo>
      <UserInfo>
        <DisplayName>NORMANDEAU Simon, EDU/IMEP</DisplayName>
        <AccountId>381</AccountId>
        <AccountType/>
      </UserInfo>
      <UserInfo>
        <DisplayName>RANCHIN Joris, EDU/IMEP</DisplayName>
        <AccountId>176</AccountId>
        <AccountType/>
      </UserInfo>
      <UserInfo>
        <DisplayName>ROGH Wida, EDU/PAI</DisplayName>
        <AccountId>470</AccountId>
        <AccountType/>
      </UserInfo>
      <UserInfo>
        <DisplayName>VALENCIANO David, EDU/IMEP</DisplayName>
        <AccountId>159</AccountId>
        <AccountType/>
      </UserInfo>
      <UserInfo>
        <DisplayName>DEHELLE Laetitia, EDU/IMEP</DisplayName>
        <AccountId>454</AccountId>
        <AccountType/>
      </UserInfo>
      <UserInfo>
        <DisplayName>MAGHNOUJ Soumaya, EDU/IMEP</DisplayName>
        <AccountId>483</AccountId>
        <AccountType/>
      </UserInfo>
      <UserInfo>
        <DisplayName>CARVALHAES Esther, EDU/PAI</DisplayName>
        <AccountId>670</AccountId>
        <AccountType/>
      </UserInfo>
      <UserInfo>
        <DisplayName>MARIN Ignacio, EDU/IMEP</DisplayName>
        <AccountId>257</AccountId>
        <AccountType/>
      </UserInfo>
      <UserInfo>
        <DisplayName>REBOLLEDO-GÓMEZ Cuauhtemoc, EDU/IMEP</DisplayName>
        <AccountId>150</AccountId>
        <AccountType/>
      </UserInfo>
      <UserInfo>
        <DisplayName>MARCONI Gabriele, EDU/IMEP</DisplayName>
        <AccountId>873</AccountId>
        <AccountType/>
      </UserInfo>
      <UserInfo>
        <DisplayName>LOGEZ Karinne, EDU/IMEP</DisplayName>
        <AccountId>230</AccountId>
        <AccountType/>
      </UserInfo>
      <UserInfo>
        <DisplayName>DE MORAES Camila, EDU/IMEP</DisplayName>
        <AccountId>912</AccountId>
        <AccountType/>
      </UserInfo>
    </OECDProjectMembers>
    <OECDKimBussinessContext xmlns="54c4cd27-f286-408f-9ce0-33c1e0f3ab39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2.1.1.1.1 INES: Education at a Glance - Flagship Publication</TermName>
          <TermId xmlns="http://schemas.microsoft.com/office/infopath/2007/PartnerControls">27372e3c-5222-4b52-a97b-7705d66f768e</TermId>
        </TermInfo>
      </Terms>
    </eSharePWBTaxHTField0>
    <OECDMainProject xmlns="e17e282e-9611-44ec-9739-20d5a34fe778" xsi:nil="true"/>
    <kd75f6e4f01741a8b1cee43ec2c0a7ac xmlns="e17e282e-9611-44ec-9739-20d5a34fe778">
      <Terms xmlns="http://schemas.microsoft.com/office/infopath/2007/PartnerControls"/>
    </kd75f6e4f01741a8b1cee43ec2c0a7ac>
    <OECDExpirationDate xmlns="1684bd79-52b6-45ad-8153-7a6215e64acc" xsi:nil="true"/>
    <OECDProjectManager xmlns="e17e282e-9611-44ec-9739-20d5a34fe778">
      <UserInfo>
        <DisplayName/>
        <AccountId xsi:nil="true"/>
        <AccountType/>
      </UserInfo>
    </OECDProjectManager>
    <OECDTagsCache xmlns="e17e282e-9611-44ec-9739-20d5a34fe778" xsi:nil="true"/>
    <eShareCommittee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 Policy Committee</TermName>
          <TermId xmlns="http://schemas.microsoft.com/office/infopath/2007/PartnerControls">c67b295a-63a1-442e-96af-7f8610159b9a</TermId>
        </TermInfo>
      </Terms>
    </eShareCommitteeTaxHTField0>
    <OECDPinnedBy xmlns="e17e282e-9611-44ec-9739-20d5a34fe778">
      <UserInfo>
        <DisplayName/>
        <AccountId xsi:nil="true"/>
        <AccountType/>
      </UserInfo>
    </OECDPinnedBy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Italy</TermName>
          <TermId xmlns="http://schemas.microsoft.com/office/infopath/2007/PartnerControls">30419bd7-387b-4c0c-816b-74f43bda73f4</TermId>
        </TermInfo>
      </Terms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efa18019-c5e7-4d07-b5cf-a61d17d44208</TermId>
        </TermInfo>
      </Terms>
    </eShareTopicTaxHTField0>
    <OECDProjectLookup xmlns="e17e282e-9611-44ec-9739-20d5a34fe778">35</OECDProjectLookup>
    <eShareKeywords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EAG 2015</TermName>
          <TermId xmlns="http://schemas.microsoft.com/office/infopath/2007/PartnerControls">93e2b584-1df7-43a8-8d47-4f770f2518ec</TermId>
        </TermInfo>
      </Terms>
    </eShareKeywordsTaxHTField0>
    <fa9e4784786d4da6a600e050e04c81aa xmlns="e17e282e-9611-44ec-9739-20d5a34fe778" xsi:nil="true"/>
    <f94ef5d5be104a9b994d4c7c4f3d268a xmlns="e17e282e-9611-44ec-9739-20d5a34fe778" xsi:nil="true"/>
    <TaxCatchAll xmlns="ca82dde9-3436-4d3d-bddd-d31447390034">
      <Value>21</Value>
      <Value>931</Value>
      <Value>40</Value>
      <Value>930</Value>
      <Value>147</Value>
    </TaxCatchAll>
    <m49dce442af64f59b762f831aa8de435 xmlns="1684bd79-52b6-45ad-8153-7a6215e64acc">
      <Terms xmlns="http://schemas.microsoft.com/office/infopath/2007/PartnerControls"/>
    </m49dce442af64f59b762f831aa8de435>
  </documentManagement>
</p:properties>
</file>

<file path=customXml/item3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14A2018E1BB9544A8FBAB2EE07D37855" ma:contentTypeVersion="90" ma:contentTypeDescription="Create a new document." ma:contentTypeScope="" ma:versionID="3f112ff753e0feb6132310fa406935a8">
  <xsd:schema xmlns:xsd="http://www.w3.org/2001/XMLSchema" xmlns:xs="http://www.w3.org/2001/XMLSchema" xmlns:p="http://schemas.microsoft.com/office/2006/metadata/properties" xmlns:ns2="54c4cd27-f286-408f-9ce0-33c1e0f3ab39" xmlns:ns3="1684bd79-52b6-45ad-8153-7a6215e64acc" xmlns:ns4="e17e282e-9611-44ec-9739-20d5a34fe778" xmlns:ns5="c9f238dd-bb73-4aef-a7a5-d644ad823e52" xmlns:ns6="ca82dde9-3436-4d3d-bddd-d31447390034" targetNamespace="http://schemas.microsoft.com/office/2006/metadata/properties" ma:root="true" ma:fieldsID="51082c7cff8ca5125be7a4e90b09f244" ns2:_="" ns3:_="" ns4:_="" ns5:_="" ns6:_="">
    <xsd:import namespace="54c4cd27-f286-408f-9ce0-33c1e0f3ab39"/>
    <xsd:import namespace="1684bd79-52b6-45ad-8153-7a6215e64acc"/>
    <xsd:import namespace="e17e282e-9611-44ec-9739-20d5a34fe778"/>
    <xsd:import namespace="c9f238dd-bb73-4aef-a7a5-d644ad823e52"/>
    <xsd:import namespace="ca82dde9-3436-4d3d-bddd-d31447390034"/>
    <xsd:element name="properties">
      <xsd:complexType>
        <xsd:sequence>
          <xsd:element name="documentManagement">
            <xsd:complexType>
              <xsd:all>
                <xsd:element ref="ns2:OECDKimStatus" minOccurs="0"/>
                <xsd:element ref="ns4:OECDProjectLookup" minOccurs="0"/>
                <xsd:element ref="ns3:_dlc_DocId" minOccurs="0"/>
                <xsd:element ref="ns3:_dlc_DocIdUrl" minOccurs="0"/>
                <xsd:element ref="ns4:OECDProjectManager" minOccurs="0"/>
                <xsd:element ref="ns4:OECDProjectMembers" minOccurs="0"/>
                <xsd:element ref="ns4:OECDTagsCache" minOccurs="0"/>
                <xsd:element ref="ns4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4:f94ef5d5be104a9b994d4c7c4f3d268a" minOccurs="0"/>
                <xsd:element ref="ns6:TaxCatchAll" minOccurs="0"/>
                <xsd:element ref="ns3:_dlc_DocIdPersistId" minOccurs="0"/>
                <xsd:element ref="ns6:TaxCatchAllLabel" minOccurs="0"/>
                <xsd:element ref="ns2:OECDKimProvenance" minOccurs="0"/>
                <xsd:element ref="ns4:OECDMainProject" minOccurs="0"/>
                <xsd:element ref="ns3:OECDExpirationDate" minOccurs="0"/>
                <xsd:element ref="ns4:fa9e4784786d4da6a600e050e04c81aa" minOccurs="0"/>
                <xsd:element ref="ns2:OECDKimBussinessContext" minOccurs="0"/>
                <xsd:element ref="ns4:Project_x003a_Project_x0020_status" minOccurs="0"/>
                <xsd:element ref="ns3:m49dce442af64f59b762f831aa8de435" minOccurs="0"/>
                <xsd:element ref="ns4:kd75f6e4f01741a8b1cee43ec2c0a7a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7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Provenance" ma:index="30" nillable="true" ma:displayName="Kim provenance" ma:description="" ma:hidden="true" ma:internalName="OECDKimProvenance">
      <xsd:simpleType>
        <xsd:restriction base="dms:Text"/>
      </xsd:simpleType>
    </xsd:element>
    <xsd:element name="OECDKimBussinessContext" ma:index="37" nillable="true" ma:displayName="Kim business context" ma:description="" ma:hidden="true" ma:internalName="OECDKimBussinessCon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4bd79-52b6-45ad-8153-7a6215e64acc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" ma:description="" ma:hidden="true" ma:internalName="_dlc_DocId" ma:readOnly="true">
      <xsd:simpleType>
        <xsd:restriction base="dms:Text"/>
      </xsd:simpleType>
    </xsd:element>
    <xsd:element name="_dlc_DocIdUrl" ma:index="14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ECDExpirationDate" ma:index="32" nillable="true" ma:displayName="Highlights" ma:default="" ma:description="" ma:format="DateOnly" ma:indexed="true" ma:internalName="OECDExpirationDate">
      <xsd:simpleType>
        <xsd:restriction base="dms:DateTime"/>
      </xsd:simpleType>
    </xsd:element>
    <xsd:element name="m49dce442af64f59b762f831aa8de435" ma:index="39" nillable="true" ma:taxonomy="true" ma:internalName="m49dce442af64f59b762f831aa8de435" ma:taxonomyFieldName="OECDHorizontalProjects" ma:displayName="Horizontal project" ma:default="" ma:fieldId="649dce44-2af6-4f59-b762-f831aa8de435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282e-9611-44ec-9739-20d5a34fe778" elementFormDefault="qualified">
    <xsd:import namespace="http://schemas.microsoft.com/office/2006/documentManagement/types"/>
    <xsd:import namespace="http://schemas.microsoft.com/office/infopath/2007/PartnerControls"/>
    <xsd:element name="OECDProjectLookup" ma:index="8" nillable="true" ma:displayName="Project" ma:hidden="true" ma:indexed="true" ma:list="e121798c-086c-442d-894f-40b8a8686382" ma:internalName="OECDProjectLookup" ma:showField="OECDShortProjectName" ma:web="e17e282e-9611-44ec-9739-20d5a34fe778">
      <xsd:simpleType>
        <xsd:restriction base="dms:Unknown"/>
      </xsd:simpleType>
    </xsd:element>
    <xsd:element name="OECDProjectManager" ma:index="15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6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TagsCache" ma:index="18" nillable="true" ma:displayName="Tags cache" ma:description="" ma:hidden="true" ma:internalName="OECDTagsCache">
      <xsd:simpleType>
        <xsd:restriction base="dms:Note"/>
      </xsd:simpleType>
    </xsd:element>
    <xsd:element name="OECDPinnedBy" ma:index="19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94ef5d5be104a9b994d4c7c4f3d268a" ma:index="26" nillable="true" ma:displayName="Deliverable partners_0" ma:hidden="true" ma:internalName="f94ef5d5be104a9b994d4c7c4f3d268a">
      <xsd:simpleType>
        <xsd:restriction base="dms:Note"/>
      </xsd:simpleType>
    </xsd:element>
    <xsd:element name="OECDMainProject" ma:index="31" nillable="true" ma:displayName="Main project" ma:description="" ma:hidden="true" ma:indexed="true" ma:list="e121798c-086c-442d-894f-40b8a8686382" ma:internalName="OECDMainProject" ma:readOnly="false" ma:showField="OECDShortProjectName">
      <xsd:simpleType>
        <xsd:restriction base="dms:Unknown"/>
      </xsd:simpleType>
    </xsd:element>
    <xsd:element name="fa9e4784786d4da6a600e050e04c81aa" ma:index="33" nillable="true" ma:displayName="Deliverable owner_0" ma:hidden="true" ma:internalName="fa9e4784786d4da6a600e050e04c81aa">
      <xsd:simpleType>
        <xsd:restriction base="dms:Note"/>
      </xsd:simpleType>
    </xsd:element>
    <xsd:element name="Project_x003a_Project_x0020_status" ma:index="38" nillable="true" ma:displayName="Project:Project status" ma:hidden="true" ma:list="e121798c-086c-442d-894f-40b8a8686382" ma:internalName="Project_x003A_Project_x0020_status" ma:readOnly="true" ma:showField="OECDProjectStatus" ma:web="e17e282e-9611-44ec-9739-20d5a34fe778">
      <xsd:simpleType>
        <xsd:restriction base="dms:Lookup"/>
      </xsd:simpleType>
    </xsd:element>
    <xsd:element name="kd75f6e4f01741a8b1cee43ec2c0a7ac" ma:index="40" nillable="true" ma:taxonomy="true" ma:internalName="kd75f6e4f01741a8b1cee43ec2c0a7ac" ma:taxonomyFieldName="OECDProjectOwnerStructure" ma:displayName="Project owner" ma:indexed="true" ma:readOnly="false" ma:default="" ma:fieldId="4d75f6e4-f017-41a8-b1ce-e43ec2c0a7ac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21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22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3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4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5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10acfa0-d58a-46a0-af1e-eb8c813eb6b2}" ma:internalName="TaxCatchAll" ma:showField="CatchAllData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hidden="true" ma:list="{510acfa0-d58a-46a0-af1e-eb8c813eb6b2}" ma:internalName="TaxCatchAllLabel" ma:readOnly="true" ma:showField="CatchAllDataLabel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61C72B-5710-4E1D-A712-38C01CF05646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F2E638C6-CB33-46CB-8AF5-1184ADCA74EC}">
  <ds:schemaRefs>
    <ds:schemaRef ds:uri="http://purl.org/dc/dcmitype/"/>
    <ds:schemaRef ds:uri="c9f238dd-bb73-4aef-a7a5-d644ad823e52"/>
    <ds:schemaRef ds:uri="1684bd79-52b6-45ad-8153-7a6215e64acc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a82dde9-3436-4d3d-bddd-d31447390034"/>
    <ds:schemaRef ds:uri="e17e282e-9611-44ec-9739-20d5a34fe778"/>
    <ds:schemaRef ds:uri="54c4cd27-f286-408f-9ce0-33c1e0f3ab3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E19185B-E4A5-47D2-AF7D-A30DD19CACC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3A9F599-3BE3-4B15-8467-F53106F7422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9C85919E-71C4-4A37-8728-59D86DF66BF5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C5C80B58-205F-41AF-BF45-33FCA81C41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1684bd79-52b6-45ad-8153-7a6215e64acc"/>
    <ds:schemaRef ds:uri="e17e282e-9611-44ec-9739-20d5a34fe778"/>
    <ds:schemaRef ds:uri="c9f238dd-bb73-4aef-a7a5-d644ad823e52"/>
    <ds:schemaRef ds:uri="ca82dde9-3436-4d3d-bddd-d314473900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1619</Words>
  <Application>Microsoft Office PowerPoint</Application>
  <PresentationFormat>On-screen Show (4:3)</PresentationFormat>
  <Paragraphs>232</Paragraphs>
  <Slides>50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OECD_EAG_theme</vt:lpstr>
      <vt:lpstr>1_OECD_EAG_theme</vt:lpstr>
      <vt:lpstr>Uno Sguardo sull’Istruzione</vt:lpstr>
      <vt:lpstr>Novità dell’edizione 2015</vt:lpstr>
      <vt:lpstr>La nuova classificazione ISCED</vt:lpstr>
      <vt:lpstr>Due sfide per l’Italia</vt:lpstr>
      <vt:lpstr>Rafforzare i legami tra istruzione terziaria e sistema produttivo</vt:lpstr>
      <vt:lpstr>Ad oggi, la maggior parte dei laureati termina gli studi solo dopo il conseguimento di una laurea di II livello</vt:lpstr>
      <vt:lpstr>I programmi a ciclo breve professionalizzante sono meno presenti che in altri paesi OCSE</vt:lpstr>
      <vt:lpstr>PowerPoint Presentation</vt:lpstr>
      <vt:lpstr>I giovani laureati faticano a trovare lavoro</vt:lpstr>
      <vt:lpstr>I giovani laureati faticano a trovare lavoro</vt:lpstr>
      <vt:lpstr>Trovare lavoro è particolarmente difficile per coloro i cui genitori non sono laureati</vt:lpstr>
      <vt:lpstr>PowerPoint Presentation</vt:lpstr>
      <vt:lpstr>L’istruzione terziaria non ha contribuito ad alleviare le difficoltà dei giovani durante la crisi</vt:lpstr>
      <vt:lpstr>L’Italia spende circa 11 100 dollari per studente nell’istruzione terziaria, meno della media OCSE…</vt:lpstr>
      <vt:lpstr>PowerPoint Presentation</vt:lpstr>
      <vt:lpstr>Scuola: completare il sistema nazionale di valutazione</vt:lpstr>
      <vt:lpstr>PowerPoint Presentation</vt:lpstr>
      <vt:lpstr>La percentuale di insegnanti che hanno 50 anni o più è la più alta fra i paesi OCSE</vt:lpstr>
      <vt:lpstr>PowerPoint Presentation</vt:lpstr>
      <vt:lpstr>Fino al 2014/15 non esisteva un sistema di valutazione regolare degli insegnanti e dei dirigenti scolastici</vt:lpstr>
      <vt:lpstr>PowerPoint Presentation</vt:lpstr>
      <vt:lpstr>Le tecnologie a scuola</vt:lpstr>
      <vt:lpstr>PowerPoint Presentation</vt:lpstr>
      <vt:lpstr>Più della metà degli studenti non utilizza internet a scuola per finalità didattiche</vt:lpstr>
      <vt:lpstr>Il 36% degli insegnanti dichiara di avere bisogno di formazione per utilizzare le ICT a scuola</vt:lpstr>
      <vt:lpstr>PowerPoint Presentation</vt:lpstr>
      <vt:lpstr>Disuguaglianze di genere</vt:lpstr>
      <vt:lpstr>Le donne sono ben rappresentate fra gli studenti all’università, ma non in tutti i campi di studio</vt:lpstr>
      <vt:lpstr>I genitori hanno aspettative diverse per la carriera dei loro figli , rispetto alle figlie – anche a parità di preparazione</vt:lpstr>
      <vt:lpstr>PowerPoint Presentation</vt:lpstr>
      <vt:lpstr>PowerPoint Presentation</vt:lpstr>
      <vt:lpstr>Raggiungono livelli insufficienti in matematica, scienze e lettura il 14% dei ragazzi e il 9% delle ragazze 15-enni</vt:lpstr>
      <vt:lpstr>I ragazzi sono più motivati dalla lettura digitale, e il divario dalle ragazze si riduce quando il test è svolto al computer</vt:lpstr>
      <vt:lpstr>http://gpseducation.oecd.org</vt:lpstr>
      <vt:lpstr>www.oecd.org/education/indicators</vt:lpstr>
      <vt:lpstr>PowerPoint Presentation</vt:lpstr>
      <vt:lpstr>Grazie!</vt:lpstr>
      <vt:lpstr>PowerPoint Presentation</vt:lpstr>
      <vt:lpstr>L’Italia può raggiungere gli obiettivi EU2020, ma meno giovani si laureano che in altri paesi OCSE</vt:lpstr>
      <vt:lpstr>Ad oggi, la maggior parte dei laureati termina gli studi solo dopo il conseguimento di una laurea di II livello</vt:lpstr>
      <vt:lpstr>I laureati in Italia guadagnano più dei dei diplomati, ma la differenza è minore di quanto ci si potrebbe aspettare</vt:lpstr>
      <vt:lpstr>I giovani laureati faticano a trovare lavoro: la situazione nel 2005</vt:lpstr>
      <vt:lpstr>I giovani laureati italiani hanno difficoltà ad interpretare testi complessi</vt:lpstr>
      <vt:lpstr>Pochi studenti internazionali vengono a studiare nelle università italiane</vt:lpstr>
      <vt:lpstr>Un’università su cinque offre almeno un corso di studi in inglese</vt:lpstr>
      <vt:lpstr>L’Italia è fra i paesi che spendono meno nell’istruzione terziaria in rapporto al PIL </vt:lpstr>
      <vt:lpstr>In Italia ci sono meno studenti per insegnante che in media fra i paesi OCSE</vt:lpstr>
      <vt:lpstr>Un insegnante guadagna i due terzi di quanto guadagna in media un lavoratore con qualifiche comparabili</vt:lpstr>
      <vt:lpstr>Gli insegnanti sono in maggioranza donne, eccetto al livello terziario</vt:lpstr>
      <vt:lpstr>Frequentare la scuola dell’infanzia ha un effetto duraturo sui risultati scolastici dei ragazzi, soprattutto stranieri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MORAES Camila</dc:creator>
  <cp:lastModifiedBy>AVVISATI Francesco</cp:lastModifiedBy>
  <cp:revision>539</cp:revision>
  <dcterms:created xsi:type="dcterms:W3CDTF">2014-07-25T11:27:25Z</dcterms:created>
  <dcterms:modified xsi:type="dcterms:W3CDTF">2015-11-23T13:35:06Z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0x0101008B4DD370EC31429186F3AD49F0D3098F00D44DBCB9EB4F45278CB5C9765BE5299500A4858B360C6A491AA753F8BCA47AA9100014A2018E1BB9544A8FBAB2EE07D37855</vt:lpwstr>
  </property>
  <property fmtid="{D5CDD505-2E9C-101B-9397-08002B2CF9AE}" pid="3" name="OECDProjectOwnerStructure">
    <vt:lpwstr/>
  </property>
  <property fmtid="{D5CDD505-2E9C-101B-9397-08002B2CF9AE}" pid="4" name="OECDProjectPageLink">
    <vt:lpwstr>15573</vt:lpwstr>
  </property>
  <property fmtid="{D5CDD505-2E9C-101B-9397-08002B2CF9AE}" pid="5" name="OECDCountry">
    <vt:lpwstr>147;#Italy|30419bd7-387b-4c0c-816b-74f43bda73f4</vt:lpwstr>
  </property>
  <property fmtid="{D5CDD505-2E9C-101B-9397-08002B2CF9AE}" pid="6" name="OECDTopic">
    <vt:lpwstr>21;#Education|efa18019-c5e7-4d07-b5cf-a61d17d44208</vt:lpwstr>
  </property>
  <property fmtid="{D5CDD505-2E9C-101B-9397-08002B2CF9AE}" pid="7" name="OECDCommittee">
    <vt:lpwstr>40;#Education Policy Committee|c67b295a-63a1-442e-96af-7f8610159b9a</vt:lpwstr>
  </property>
  <property fmtid="{D5CDD505-2E9C-101B-9397-08002B2CF9AE}" pid="8" name="OECDProjectPartnersStructure">
    <vt:lpwstr/>
  </property>
  <property fmtid="{D5CDD505-2E9C-101B-9397-08002B2CF9AE}" pid="9" name="OECDPWB">
    <vt:lpwstr>931;#2.1.1.1.1 INES: Education at a Glance - Flagship Publication|27372e3c-5222-4b52-a97b-7705d66f768e</vt:lpwstr>
  </property>
  <property fmtid="{D5CDD505-2E9C-101B-9397-08002B2CF9AE}" pid="10" name="OECDKeywords">
    <vt:lpwstr>930;#EAG 2015|93e2b584-1df7-43a8-8d47-4f770f2518ec</vt:lpwstr>
  </property>
  <property fmtid="{D5CDD505-2E9C-101B-9397-08002B2CF9AE}" pid="11" name="eShareOrganisationTaxHTField0">
    <vt:lpwstr/>
  </property>
  <property fmtid="{D5CDD505-2E9C-101B-9397-08002B2CF9AE}" pid="12" name="OECDHorizontalProjects">
    <vt:lpwstr/>
  </property>
  <property fmtid="{D5CDD505-2E9C-101B-9397-08002B2CF9AE}" pid="13" name="OECDOrganisation">
    <vt:lpwstr/>
  </property>
</Properties>
</file>