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" r:id="rId2"/>
    <p:sldId id="258" r:id="rId3"/>
    <p:sldId id="282" r:id="rId4"/>
    <p:sldId id="281" r:id="rId5"/>
    <p:sldId id="299" r:id="rId6"/>
    <p:sldId id="260" r:id="rId7"/>
    <p:sldId id="283" r:id="rId8"/>
    <p:sldId id="284" r:id="rId9"/>
    <p:sldId id="286" r:id="rId10"/>
    <p:sldId id="287" r:id="rId11"/>
    <p:sldId id="292" r:id="rId12"/>
    <p:sldId id="300" r:id="rId13"/>
    <p:sldId id="291" r:id="rId14"/>
    <p:sldId id="301" r:id="rId15"/>
    <p:sldId id="296" r:id="rId16"/>
  </p:sldIdLst>
  <p:sldSz cx="9144000" cy="6858000" type="screen4x3"/>
  <p:notesSz cx="6784975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2F44"/>
    <a:srgbClr val="C49F00"/>
    <a:srgbClr val="CC9900"/>
    <a:srgbClr val="996600"/>
    <a:srgbClr val="278A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8603FDC-E32A-4AB5-989C-0864C3EAD2B8}" styleName="Stile con tema 2 - Color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341" autoAdjust="0"/>
    <p:restoredTop sz="93631" autoAdjust="0"/>
  </p:normalViewPr>
  <p:slideViewPr>
    <p:cSldViewPr snapToGrid="0" snapToObjects="1">
      <p:cViewPr>
        <p:scale>
          <a:sx n="80" d="100"/>
          <a:sy n="80" d="100"/>
        </p:scale>
        <p:origin x="-2118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5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ED4280-0B6A-40FD-8F6B-6E5ACBF55F5B}" type="doc">
      <dgm:prSet loTypeId="urn:microsoft.com/office/officeart/2005/8/layout/h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it-IT"/>
        </a:p>
      </dgm:t>
    </dgm:pt>
    <dgm:pt modelId="{2009C6B1-B411-4809-BE67-2FD77FEDA5B8}">
      <dgm:prSet phldrT="[Testo]" custT="1"/>
      <dgm:spPr>
        <a:solidFill>
          <a:srgbClr val="C00000"/>
        </a:solidFill>
      </dgm:spPr>
      <dgm:t>
        <a:bodyPr/>
        <a:lstStyle/>
        <a:p>
          <a:pPr rtl="0"/>
          <a:r>
            <a:rPr lang="it-IT" sz="1800" dirty="0" smtClean="0"/>
            <a:t>FASE I</a:t>
          </a:r>
        </a:p>
        <a:p>
          <a:pPr rtl="0"/>
          <a:r>
            <a:rPr lang="it-IT" sz="1800" dirty="0" smtClean="0"/>
            <a:t>luglio-settembre</a:t>
          </a:r>
          <a:r>
            <a:rPr lang="it-IT" sz="1800" baseline="0" dirty="0" smtClean="0"/>
            <a:t> </a:t>
          </a:r>
          <a:r>
            <a:rPr lang="it-IT" sz="1800" baseline="0" dirty="0" smtClean="0"/>
            <a:t>2016</a:t>
          </a:r>
          <a:endParaRPr lang="it-IT" sz="1800" dirty="0"/>
        </a:p>
      </dgm:t>
    </dgm:pt>
    <dgm:pt modelId="{4E20B916-9BDC-4655-A37B-20D0420AC8B3}" type="parTrans" cxnId="{C15443AA-45EF-4A8F-91A1-5864328D3513}">
      <dgm:prSet/>
      <dgm:spPr/>
      <dgm:t>
        <a:bodyPr/>
        <a:lstStyle/>
        <a:p>
          <a:endParaRPr lang="it-IT"/>
        </a:p>
      </dgm:t>
    </dgm:pt>
    <dgm:pt modelId="{4A594262-03BB-4739-8405-3B96D4DFB733}" type="sibTrans" cxnId="{C15443AA-45EF-4A8F-91A1-5864328D3513}">
      <dgm:prSet/>
      <dgm:spPr/>
      <dgm:t>
        <a:bodyPr/>
        <a:lstStyle/>
        <a:p>
          <a:endParaRPr lang="it-IT"/>
        </a:p>
      </dgm:t>
    </dgm:pt>
    <dgm:pt modelId="{CEF697EB-1784-42F5-A8B6-B8930F6420FF}">
      <dgm:prSet phldrT="[Testo]"/>
      <dgm:spPr/>
      <dgm:t>
        <a:bodyPr/>
        <a:lstStyle/>
        <a:p>
          <a:pPr rtl="0"/>
          <a:r>
            <a:rPr lang="it-IT" dirty="0" smtClean="0"/>
            <a:t>10 milioni per tenere le scuole </a:t>
          </a:r>
          <a:r>
            <a:rPr lang="it-IT" dirty="0" smtClean="0"/>
            <a:t>di Napoli, Roma, Palermo, Milano aperte nelle </a:t>
          </a:r>
          <a:r>
            <a:rPr lang="it-IT" dirty="0" smtClean="0"/>
            <a:t>aree con il</a:t>
          </a:r>
          <a:r>
            <a:rPr lang="it-IT" baseline="0" dirty="0" smtClean="0"/>
            <a:t> più alto tasso di dispersione  scolastica e con il più elevato indice di disagio socio-economico delle famiglie di provenienza</a:t>
          </a:r>
          <a:endParaRPr lang="it-IT" dirty="0"/>
        </a:p>
      </dgm:t>
    </dgm:pt>
    <dgm:pt modelId="{710819CB-AC7F-4CD2-B930-691EFC05E846}" type="parTrans" cxnId="{988D8C3D-474D-429F-A6ED-DCF365A31619}">
      <dgm:prSet/>
      <dgm:spPr/>
      <dgm:t>
        <a:bodyPr/>
        <a:lstStyle/>
        <a:p>
          <a:endParaRPr lang="it-IT"/>
        </a:p>
      </dgm:t>
    </dgm:pt>
    <dgm:pt modelId="{D720147B-83E9-4A19-8F31-E979CE959136}" type="sibTrans" cxnId="{988D8C3D-474D-429F-A6ED-DCF365A31619}">
      <dgm:prSet/>
      <dgm:spPr/>
      <dgm:t>
        <a:bodyPr/>
        <a:lstStyle/>
        <a:p>
          <a:endParaRPr lang="it-IT"/>
        </a:p>
      </dgm:t>
    </dgm:pt>
    <dgm:pt modelId="{1D1D1409-0303-4513-B9C2-D3BCCB333284}">
      <dgm:prSet phldrT="[Testo]" custT="1"/>
      <dgm:spPr>
        <a:solidFill>
          <a:srgbClr val="C00000"/>
        </a:solidFill>
      </dgm:spPr>
      <dgm:t>
        <a:bodyPr/>
        <a:lstStyle/>
        <a:p>
          <a:pPr rtl="0"/>
          <a:r>
            <a:rPr lang="it-IT" sz="1800" dirty="0" smtClean="0"/>
            <a:t>FASE II</a:t>
          </a:r>
        </a:p>
        <a:p>
          <a:pPr rtl="0"/>
          <a:r>
            <a:rPr lang="it-IT" sz="1800" dirty="0" smtClean="0"/>
            <a:t>ottobre 2016-dicembre 2017</a:t>
          </a:r>
          <a:r>
            <a:rPr lang="it-IT" sz="1800" baseline="0" dirty="0" smtClean="0"/>
            <a:t> </a:t>
          </a:r>
          <a:endParaRPr lang="it-IT" sz="1800" dirty="0"/>
        </a:p>
      </dgm:t>
    </dgm:pt>
    <dgm:pt modelId="{F0C01830-5809-4F1B-9A03-B24C311FC6BC}" type="parTrans" cxnId="{57F5A13F-B30A-41AC-8752-1A4B3410AE0F}">
      <dgm:prSet/>
      <dgm:spPr/>
      <dgm:t>
        <a:bodyPr/>
        <a:lstStyle/>
        <a:p>
          <a:endParaRPr lang="it-IT"/>
        </a:p>
      </dgm:t>
    </dgm:pt>
    <dgm:pt modelId="{91F59A8D-9400-4297-A847-3424303C404E}" type="sibTrans" cxnId="{57F5A13F-B30A-41AC-8752-1A4B3410AE0F}">
      <dgm:prSet/>
      <dgm:spPr/>
      <dgm:t>
        <a:bodyPr/>
        <a:lstStyle/>
        <a:p>
          <a:endParaRPr lang="it-IT"/>
        </a:p>
      </dgm:t>
    </dgm:pt>
    <dgm:pt modelId="{472DBCFA-3E78-4BA0-A0CF-D78C8ACA1116}">
      <dgm:prSet phldrT="[Testo]"/>
      <dgm:spPr/>
      <dgm:t>
        <a:bodyPr/>
        <a:lstStyle/>
        <a:p>
          <a:r>
            <a:rPr lang="it-IT" dirty="0" smtClean="0"/>
            <a:t>Fondi PON per </a:t>
          </a:r>
          <a:r>
            <a:rPr lang="it-IT" dirty="0" smtClean="0"/>
            <a:t>una azione strutturata in oltre</a:t>
          </a:r>
          <a:r>
            <a:rPr lang="it-IT" baseline="0" dirty="0" smtClean="0"/>
            <a:t> 5.000 scuole per combattere il disagio e favorire l’inclusione</a:t>
          </a:r>
          <a:endParaRPr lang="it-IT" dirty="0"/>
        </a:p>
      </dgm:t>
    </dgm:pt>
    <dgm:pt modelId="{B0682B63-36E8-4F40-8486-E68246D05DD1}" type="parTrans" cxnId="{551E2931-DC7D-468D-97AF-9825B96F827E}">
      <dgm:prSet/>
      <dgm:spPr/>
      <dgm:t>
        <a:bodyPr/>
        <a:lstStyle/>
        <a:p>
          <a:endParaRPr lang="it-IT"/>
        </a:p>
      </dgm:t>
    </dgm:pt>
    <dgm:pt modelId="{30E65D07-7AE5-4379-B44D-1C4E80767B64}" type="sibTrans" cxnId="{551E2931-DC7D-468D-97AF-9825B96F827E}">
      <dgm:prSet/>
      <dgm:spPr/>
      <dgm:t>
        <a:bodyPr/>
        <a:lstStyle/>
        <a:p>
          <a:endParaRPr lang="it-IT"/>
        </a:p>
      </dgm:t>
    </dgm:pt>
    <dgm:pt modelId="{104FCB86-99DD-4EA2-93E4-C689F693EF99}">
      <dgm:prSet/>
      <dgm:spPr/>
      <dgm:t>
        <a:bodyPr/>
        <a:lstStyle/>
        <a:p>
          <a:endParaRPr lang="it-IT" dirty="0"/>
        </a:p>
      </dgm:t>
    </dgm:pt>
    <dgm:pt modelId="{9D0A551E-2F20-48C0-BD03-6A9F49E3BEA0}" type="parTrans" cxnId="{FA12E9AB-8B48-4979-8D00-BE2DDA2E4871}">
      <dgm:prSet/>
      <dgm:spPr/>
      <dgm:t>
        <a:bodyPr/>
        <a:lstStyle/>
        <a:p>
          <a:endParaRPr lang="it-IT"/>
        </a:p>
      </dgm:t>
    </dgm:pt>
    <dgm:pt modelId="{60AC1BD0-44DA-4548-8815-627FF3751D60}" type="sibTrans" cxnId="{FA12E9AB-8B48-4979-8D00-BE2DDA2E4871}">
      <dgm:prSet/>
      <dgm:spPr/>
      <dgm:t>
        <a:bodyPr/>
        <a:lstStyle/>
        <a:p>
          <a:endParaRPr lang="it-IT"/>
        </a:p>
      </dgm:t>
    </dgm:pt>
    <dgm:pt modelId="{46D937E3-37DB-4BF7-BD3A-0E22D5F1B240}" type="pres">
      <dgm:prSet presAssocID="{C3ED4280-0B6A-40FD-8F6B-6E5ACBF55F5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E5EFA27A-F623-4A8A-A7A4-DBA62EBB24F1}" type="pres">
      <dgm:prSet presAssocID="{2009C6B1-B411-4809-BE67-2FD77FEDA5B8}" presName="composite" presStyleCnt="0"/>
      <dgm:spPr/>
    </dgm:pt>
    <dgm:pt modelId="{5E2C2875-2850-43CA-9B2F-6410BB64E6A9}" type="pres">
      <dgm:prSet presAssocID="{2009C6B1-B411-4809-BE67-2FD77FEDA5B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FDD0C76-91C3-4F17-833C-C961168D446E}" type="pres">
      <dgm:prSet presAssocID="{2009C6B1-B411-4809-BE67-2FD77FEDA5B8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96947AC-079F-4450-9840-3831420F196E}" type="pres">
      <dgm:prSet presAssocID="{4A594262-03BB-4739-8405-3B96D4DFB733}" presName="space" presStyleCnt="0"/>
      <dgm:spPr/>
    </dgm:pt>
    <dgm:pt modelId="{A595E053-D247-439D-B518-27329F3F6B6B}" type="pres">
      <dgm:prSet presAssocID="{1D1D1409-0303-4513-B9C2-D3BCCB333284}" presName="composite" presStyleCnt="0"/>
      <dgm:spPr/>
    </dgm:pt>
    <dgm:pt modelId="{2F4BB5D3-264B-47FF-99D2-15B214C607E8}" type="pres">
      <dgm:prSet presAssocID="{1D1D1409-0303-4513-B9C2-D3BCCB33328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C3C40D6-9F8F-4DFC-9613-9A6630A862F5}" type="pres">
      <dgm:prSet presAssocID="{1D1D1409-0303-4513-B9C2-D3BCCB333284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0BEA1EF7-831E-4456-94A2-78CCC14200B7}" type="presOf" srcId="{1D1D1409-0303-4513-B9C2-D3BCCB333284}" destId="{2F4BB5D3-264B-47FF-99D2-15B214C607E8}" srcOrd="0" destOrd="0" presId="urn:microsoft.com/office/officeart/2005/8/layout/hList1"/>
    <dgm:cxn modelId="{551E2931-DC7D-468D-97AF-9825B96F827E}" srcId="{1D1D1409-0303-4513-B9C2-D3BCCB333284}" destId="{472DBCFA-3E78-4BA0-A0CF-D78C8ACA1116}" srcOrd="0" destOrd="0" parTransId="{B0682B63-36E8-4F40-8486-E68246D05DD1}" sibTransId="{30E65D07-7AE5-4379-B44D-1C4E80767B64}"/>
    <dgm:cxn modelId="{87B79185-6612-4598-A0DD-42E0DA87B484}" type="presOf" srcId="{104FCB86-99DD-4EA2-93E4-C689F693EF99}" destId="{4FDD0C76-91C3-4F17-833C-C961168D446E}" srcOrd="0" destOrd="1" presId="urn:microsoft.com/office/officeart/2005/8/layout/hList1"/>
    <dgm:cxn modelId="{FA12E9AB-8B48-4979-8D00-BE2DDA2E4871}" srcId="{2009C6B1-B411-4809-BE67-2FD77FEDA5B8}" destId="{104FCB86-99DD-4EA2-93E4-C689F693EF99}" srcOrd="1" destOrd="0" parTransId="{9D0A551E-2F20-48C0-BD03-6A9F49E3BEA0}" sibTransId="{60AC1BD0-44DA-4548-8815-627FF3751D60}"/>
    <dgm:cxn modelId="{905203CD-501E-4A18-AED9-F32969169E15}" type="presOf" srcId="{CEF697EB-1784-42F5-A8B6-B8930F6420FF}" destId="{4FDD0C76-91C3-4F17-833C-C961168D446E}" srcOrd="0" destOrd="0" presId="urn:microsoft.com/office/officeart/2005/8/layout/hList1"/>
    <dgm:cxn modelId="{57F5A13F-B30A-41AC-8752-1A4B3410AE0F}" srcId="{C3ED4280-0B6A-40FD-8F6B-6E5ACBF55F5B}" destId="{1D1D1409-0303-4513-B9C2-D3BCCB333284}" srcOrd="1" destOrd="0" parTransId="{F0C01830-5809-4F1B-9A03-B24C311FC6BC}" sibTransId="{91F59A8D-9400-4297-A847-3424303C404E}"/>
    <dgm:cxn modelId="{1F58C73F-AC09-4B1A-A098-48F1FEBD1481}" type="presOf" srcId="{C3ED4280-0B6A-40FD-8F6B-6E5ACBF55F5B}" destId="{46D937E3-37DB-4BF7-BD3A-0E22D5F1B240}" srcOrd="0" destOrd="0" presId="urn:microsoft.com/office/officeart/2005/8/layout/hList1"/>
    <dgm:cxn modelId="{7596DDA2-2712-4081-B9D9-CA963A9CC9CD}" type="presOf" srcId="{2009C6B1-B411-4809-BE67-2FD77FEDA5B8}" destId="{5E2C2875-2850-43CA-9B2F-6410BB64E6A9}" srcOrd="0" destOrd="0" presId="urn:microsoft.com/office/officeart/2005/8/layout/hList1"/>
    <dgm:cxn modelId="{988D8C3D-474D-429F-A6ED-DCF365A31619}" srcId="{2009C6B1-B411-4809-BE67-2FD77FEDA5B8}" destId="{CEF697EB-1784-42F5-A8B6-B8930F6420FF}" srcOrd="0" destOrd="0" parTransId="{710819CB-AC7F-4CD2-B930-691EFC05E846}" sibTransId="{D720147B-83E9-4A19-8F31-E979CE959136}"/>
    <dgm:cxn modelId="{C15443AA-45EF-4A8F-91A1-5864328D3513}" srcId="{C3ED4280-0B6A-40FD-8F6B-6E5ACBF55F5B}" destId="{2009C6B1-B411-4809-BE67-2FD77FEDA5B8}" srcOrd="0" destOrd="0" parTransId="{4E20B916-9BDC-4655-A37B-20D0420AC8B3}" sibTransId="{4A594262-03BB-4739-8405-3B96D4DFB733}"/>
    <dgm:cxn modelId="{50BD5507-904F-4755-A574-B3E93AD16E1A}" type="presOf" srcId="{472DBCFA-3E78-4BA0-A0CF-D78C8ACA1116}" destId="{3C3C40D6-9F8F-4DFC-9613-9A6630A862F5}" srcOrd="0" destOrd="0" presId="urn:microsoft.com/office/officeart/2005/8/layout/hList1"/>
    <dgm:cxn modelId="{3ECD0047-B87B-4735-8EA9-FFE4971F73A0}" type="presParOf" srcId="{46D937E3-37DB-4BF7-BD3A-0E22D5F1B240}" destId="{E5EFA27A-F623-4A8A-A7A4-DBA62EBB24F1}" srcOrd="0" destOrd="0" presId="urn:microsoft.com/office/officeart/2005/8/layout/hList1"/>
    <dgm:cxn modelId="{C40500AD-685E-4EFC-B565-57F5A706A68F}" type="presParOf" srcId="{E5EFA27A-F623-4A8A-A7A4-DBA62EBB24F1}" destId="{5E2C2875-2850-43CA-9B2F-6410BB64E6A9}" srcOrd="0" destOrd="0" presId="urn:microsoft.com/office/officeart/2005/8/layout/hList1"/>
    <dgm:cxn modelId="{B85378EF-FFB6-4139-8CFA-991658308CE5}" type="presParOf" srcId="{E5EFA27A-F623-4A8A-A7A4-DBA62EBB24F1}" destId="{4FDD0C76-91C3-4F17-833C-C961168D446E}" srcOrd="1" destOrd="0" presId="urn:microsoft.com/office/officeart/2005/8/layout/hList1"/>
    <dgm:cxn modelId="{42FD0ACC-F7A5-48BF-8199-A74D49D23E77}" type="presParOf" srcId="{46D937E3-37DB-4BF7-BD3A-0E22D5F1B240}" destId="{996947AC-079F-4450-9840-3831420F196E}" srcOrd="1" destOrd="0" presId="urn:microsoft.com/office/officeart/2005/8/layout/hList1"/>
    <dgm:cxn modelId="{EB6DA2C0-54E2-458C-A5A3-5F5489CDBE06}" type="presParOf" srcId="{46D937E3-37DB-4BF7-BD3A-0E22D5F1B240}" destId="{A595E053-D247-439D-B518-27329F3F6B6B}" srcOrd="2" destOrd="0" presId="urn:microsoft.com/office/officeart/2005/8/layout/hList1"/>
    <dgm:cxn modelId="{97B1076A-8CAB-4919-9539-F1A193E9D77F}" type="presParOf" srcId="{A595E053-D247-439D-B518-27329F3F6B6B}" destId="{2F4BB5D3-264B-47FF-99D2-15B214C607E8}" srcOrd="0" destOrd="0" presId="urn:microsoft.com/office/officeart/2005/8/layout/hList1"/>
    <dgm:cxn modelId="{E959C7D4-6FC2-4E64-BED6-66FECBC14188}" type="presParOf" srcId="{A595E053-D247-439D-B518-27329F3F6B6B}" destId="{3C3C40D6-9F8F-4DFC-9613-9A6630A862F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2C2875-2850-43CA-9B2F-6410BB64E6A9}">
      <dsp:nvSpPr>
        <dsp:cNvPr id="0" name=""/>
        <dsp:cNvSpPr/>
      </dsp:nvSpPr>
      <dsp:spPr>
        <a:xfrm>
          <a:off x="32" y="61231"/>
          <a:ext cx="3085334" cy="762133"/>
        </a:xfrm>
        <a:prstGeom prst="rect">
          <a:avLst/>
        </a:prstGeom>
        <a:solidFill>
          <a:srgbClr val="C00000"/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FASE I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luglio-settembre</a:t>
          </a:r>
          <a:r>
            <a:rPr lang="it-IT" sz="1800" kern="1200" baseline="0" dirty="0" smtClean="0"/>
            <a:t> </a:t>
          </a:r>
          <a:r>
            <a:rPr lang="it-IT" sz="1800" kern="1200" baseline="0" dirty="0" smtClean="0"/>
            <a:t>2016</a:t>
          </a:r>
          <a:endParaRPr lang="it-IT" sz="1800" kern="1200" dirty="0"/>
        </a:p>
      </dsp:txBody>
      <dsp:txXfrm>
        <a:off x="32" y="61231"/>
        <a:ext cx="3085334" cy="762133"/>
      </dsp:txXfrm>
    </dsp:sp>
    <dsp:sp modelId="{4FDD0C76-91C3-4F17-833C-C961168D446E}">
      <dsp:nvSpPr>
        <dsp:cNvPr id="0" name=""/>
        <dsp:cNvSpPr/>
      </dsp:nvSpPr>
      <dsp:spPr>
        <a:xfrm>
          <a:off x="32" y="823365"/>
          <a:ext cx="3085334" cy="328576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100" kern="1200" dirty="0" smtClean="0"/>
            <a:t>10 milioni per tenere le scuole </a:t>
          </a:r>
          <a:r>
            <a:rPr lang="it-IT" sz="2100" kern="1200" dirty="0" smtClean="0"/>
            <a:t>di Napoli, Roma, Palermo, Milano aperte nelle </a:t>
          </a:r>
          <a:r>
            <a:rPr lang="it-IT" sz="2100" kern="1200" dirty="0" smtClean="0"/>
            <a:t>aree con il</a:t>
          </a:r>
          <a:r>
            <a:rPr lang="it-IT" sz="2100" kern="1200" baseline="0" dirty="0" smtClean="0"/>
            <a:t> più alto tasso di dispersione  scolastica e con il più elevato indice di disagio socio-economico delle famiglie di provenienza</a:t>
          </a:r>
          <a:endParaRPr lang="it-IT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2100" kern="1200" dirty="0"/>
        </a:p>
      </dsp:txBody>
      <dsp:txXfrm>
        <a:off x="32" y="823365"/>
        <a:ext cx="3085334" cy="3285765"/>
      </dsp:txXfrm>
    </dsp:sp>
    <dsp:sp modelId="{2F4BB5D3-264B-47FF-99D2-15B214C607E8}">
      <dsp:nvSpPr>
        <dsp:cNvPr id="0" name=""/>
        <dsp:cNvSpPr/>
      </dsp:nvSpPr>
      <dsp:spPr>
        <a:xfrm>
          <a:off x="3517313" y="61231"/>
          <a:ext cx="3085334" cy="762133"/>
        </a:xfrm>
        <a:prstGeom prst="rect">
          <a:avLst/>
        </a:prstGeom>
        <a:solidFill>
          <a:srgbClr val="C00000"/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FASE II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ottobre 2016-dicembre 2017</a:t>
          </a:r>
          <a:r>
            <a:rPr lang="it-IT" sz="1800" kern="1200" baseline="0" dirty="0" smtClean="0"/>
            <a:t> </a:t>
          </a:r>
          <a:endParaRPr lang="it-IT" sz="1800" kern="1200" dirty="0"/>
        </a:p>
      </dsp:txBody>
      <dsp:txXfrm>
        <a:off x="3517313" y="61231"/>
        <a:ext cx="3085334" cy="762133"/>
      </dsp:txXfrm>
    </dsp:sp>
    <dsp:sp modelId="{3C3C40D6-9F8F-4DFC-9613-9A6630A862F5}">
      <dsp:nvSpPr>
        <dsp:cNvPr id="0" name=""/>
        <dsp:cNvSpPr/>
      </dsp:nvSpPr>
      <dsp:spPr>
        <a:xfrm>
          <a:off x="3517313" y="823365"/>
          <a:ext cx="3085334" cy="328576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100" kern="1200" dirty="0" smtClean="0"/>
            <a:t>Fondi PON per </a:t>
          </a:r>
          <a:r>
            <a:rPr lang="it-IT" sz="2100" kern="1200" dirty="0" smtClean="0"/>
            <a:t>una azione strutturata in oltre</a:t>
          </a:r>
          <a:r>
            <a:rPr lang="it-IT" sz="2100" kern="1200" baseline="0" dirty="0" smtClean="0"/>
            <a:t> 5.000 scuole per combattere il disagio e favorire l’inclusione</a:t>
          </a:r>
          <a:endParaRPr lang="it-IT" sz="2100" kern="1200" dirty="0"/>
        </a:p>
      </dsp:txBody>
      <dsp:txXfrm>
        <a:off x="3517313" y="823365"/>
        <a:ext cx="3085334" cy="32857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B7B8-21A0-5D4D-B76B-A509E1ACF0E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752D-6158-C245-94E8-1C5D484FC72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3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B7B8-21A0-5D4D-B76B-A509E1ACF0E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752D-6158-C245-94E8-1C5D484FC72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87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B7B8-21A0-5D4D-B76B-A509E1ACF0E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752D-6158-C245-94E8-1C5D484FC72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90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B7B8-21A0-5D4D-B76B-A509E1ACF0E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752D-6158-C245-94E8-1C5D484FC72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039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B7B8-21A0-5D4D-B76B-A509E1ACF0E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752D-6158-C245-94E8-1C5D484FC72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51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B7B8-21A0-5D4D-B76B-A509E1ACF0E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752D-6158-C245-94E8-1C5D484FC72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6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B7B8-21A0-5D4D-B76B-A509E1ACF0E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752D-6158-C245-94E8-1C5D484FC72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61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B7B8-21A0-5D4D-B76B-A509E1ACF0E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752D-6158-C245-94E8-1C5D484FC72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578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B7B8-21A0-5D4D-B76B-A509E1ACF0E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752D-6158-C245-94E8-1C5D484FC72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3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B7B8-21A0-5D4D-B76B-A509E1ACF0E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752D-6158-C245-94E8-1C5D484FC72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40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B7B8-21A0-5D4D-B76B-A509E1ACF0E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752D-6158-C245-94E8-1C5D484FC72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949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1B7B8-21A0-5D4D-B76B-A509E1ACF0E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A752D-6158-C245-94E8-1C5D484FC72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31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2193739" y="4746273"/>
            <a:ext cx="2933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i="1" dirty="0" smtClean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rPr>
              <a:t>Direzione Generale per lo Studente,</a:t>
            </a:r>
          </a:p>
          <a:p>
            <a:r>
              <a:rPr lang="it-IT" sz="1200" i="1" dirty="0" smtClean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rPr>
              <a:t>l’integrazione e la Partecipazione</a:t>
            </a:r>
            <a:endParaRPr lang="it-IT" sz="1200" i="1" dirty="0">
              <a:solidFill>
                <a:schemeClr val="bg1"/>
              </a:solidFill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037748" y="4746273"/>
            <a:ext cx="41062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i="1" dirty="0" smtClean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rPr>
              <a:t>Direzione Generale per interventi</a:t>
            </a:r>
          </a:p>
          <a:p>
            <a:pPr algn="just"/>
            <a:r>
              <a:rPr lang="it-IT" sz="1200" i="1" dirty="0" smtClean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rPr>
              <a:t>in materia di edilizia scolastica, per la gestione</a:t>
            </a:r>
            <a:br>
              <a:rPr lang="it-IT" sz="1200" i="1" dirty="0" smtClean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rPr>
            </a:br>
            <a:r>
              <a:rPr lang="it-IT" sz="1200" i="1" dirty="0" smtClean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rPr>
              <a:t>dei fondi strutturali per l’istruzione e l’innovazione digitale</a:t>
            </a:r>
            <a:endParaRPr lang="it-IT" sz="1200" i="1" dirty="0">
              <a:solidFill>
                <a:schemeClr val="bg1"/>
              </a:solidFill>
              <a:latin typeface="Tahoma" charset="0"/>
              <a:ea typeface="Tahoma" charset="0"/>
              <a:cs typeface="Tahoma" charset="0"/>
            </a:endParaRPr>
          </a:p>
        </p:txBody>
      </p:sp>
      <p:pic>
        <p:nvPicPr>
          <p:cNvPr id="7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7048" y="2054431"/>
            <a:ext cx="918443" cy="91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21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835674"/>
            <a:ext cx="471450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it-IT" sz="5400" b="1" dirty="0" smtClean="0">
                <a:solidFill>
                  <a:srgbClr val="D12F44"/>
                </a:solidFill>
              </a:rPr>
              <a:t>PARLIAMO E </a:t>
            </a:r>
          </a:p>
          <a:p>
            <a:pPr lvl="0"/>
            <a:r>
              <a:rPr lang="it-IT" sz="5400" b="1" dirty="0" smtClean="0">
                <a:solidFill>
                  <a:srgbClr val="D12F44"/>
                </a:solidFill>
              </a:rPr>
              <a:t>LEGGIAMO PER IL MONDO!</a:t>
            </a:r>
            <a:endParaRPr lang="it-IT" sz="5400" b="1" dirty="0">
              <a:solidFill>
                <a:srgbClr val="D12F44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4560734" y="1530825"/>
            <a:ext cx="4572000" cy="1891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 smtClean="0">
                <a:solidFill>
                  <a:srgbClr val="D12F44"/>
                </a:solidFill>
              </a:rPr>
              <a:t>Organizzazione di corsi per il potenziamento delle lingue straniere e organizzazioni di incontri </a:t>
            </a:r>
            <a:r>
              <a:rPr lang="it-IT" sz="2000" dirty="0" smtClean="0"/>
              <a:t>nelle scuole per la promozione della lettura.</a:t>
            </a:r>
            <a:r>
              <a:rPr lang="it-IT" sz="2000" b="1" dirty="0" smtClean="0"/>
              <a:t> </a:t>
            </a:r>
            <a:endParaRPr lang="it-IT" sz="2000" b="1" dirty="0"/>
          </a:p>
        </p:txBody>
      </p:sp>
      <p:pic>
        <p:nvPicPr>
          <p:cNvPr id="4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486" y="4849176"/>
            <a:ext cx="565971" cy="56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54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358544" y="836417"/>
            <a:ext cx="320440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it-IT" sz="5400" b="1" dirty="0" smtClean="0">
                <a:solidFill>
                  <a:srgbClr val="D12F44"/>
                </a:solidFill>
              </a:rPr>
              <a:t>NESSUNO </a:t>
            </a:r>
          </a:p>
          <a:p>
            <a:pPr lvl="0"/>
            <a:r>
              <a:rPr lang="it-IT" sz="5400" b="1" dirty="0" smtClean="0">
                <a:solidFill>
                  <a:srgbClr val="D12F44"/>
                </a:solidFill>
              </a:rPr>
              <a:t>RESTA </a:t>
            </a:r>
          </a:p>
          <a:p>
            <a:pPr lvl="0"/>
            <a:r>
              <a:rPr lang="it-IT" sz="5400" b="1" dirty="0" smtClean="0">
                <a:solidFill>
                  <a:srgbClr val="D12F44"/>
                </a:solidFill>
              </a:rPr>
              <a:t>INDIETRO!</a:t>
            </a:r>
            <a:endParaRPr lang="it-IT" sz="5400" b="1" dirty="0">
              <a:solidFill>
                <a:srgbClr val="D12F44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4560734" y="1489231"/>
            <a:ext cx="457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 smtClean="0">
                <a:solidFill>
                  <a:srgbClr val="D12F44"/>
                </a:solidFill>
              </a:rPr>
              <a:t>Organizzazione di corsi di recupero e sostengo </a:t>
            </a:r>
            <a:r>
              <a:rPr lang="it-IT" sz="2000" dirty="0" smtClean="0"/>
              <a:t>nelle scuole con programmi ad </a:t>
            </a:r>
            <a:r>
              <a:rPr lang="it-IT" sz="2000" i="1" dirty="0" smtClean="0"/>
              <a:t>hoc</a:t>
            </a:r>
            <a:r>
              <a:rPr lang="it-IT" sz="2000" dirty="0" smtClean="0"/>
              <a:t> rispetto alle esigenze e i bisogni dello studente.</a:t>
            </a:r>
            <a:r>
              <a:rPr lang="it-IT" sz="2000" b="1" dirty="0" smtClean="0"/>
              <a:t> </a:t>
            </a:r>
            <a:endParaRPr lang="it-IT" sz="2000" b="1" dirty="0"/>
          </a:p>
        </p:txBody>
      </p:sp>
      <p:pic>
        <p:nvPicPr>
          <p:cNvPr id="4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487" y="4849176"/>
            <a:ext cx="565971" cy="56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20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006571" y="822898"/>
            <a:ext cx="354885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it-IT" sz="5400" b="1" dirty="0">
                <a:solidFill>
                  <a:srgbClr val="D12F44"/>
                </a:solidFill>
              </a:rPr>
              <a:t>LA LEGGE È </a:t>
            </a:r>
          </a:p>
          <a:p>
            <a:pPr lvl="0"/>
            <a:r>
              <a:rPr lang="it-IT" sz="5400" b="1" dirty="0">
                <a:solidFill>
                  <a:srgbClr val="D12F44"/>
                </a:solidFill>
              </a:rPr>
              <a:t>UGUALE </a:t>
            </a:r>
          </a:p>
          <a:p>
            <a:pPr lvl="0"/>
            <a:r>
              <a:rPr lang="it-IT" sz="5400" b="1" dirty="0">
                <a:solidFill>
                  <a:srgbClr val="D12F44"/>
                </a:solidFill>
              </a:rPr>
              <a:t>PER TUTTI!</a:t>
            </a:r>
          </a:p>
        </p:txBody>
      </p:sp>
      <p:sp>
        <p:nvSpPr>
          <p:cNvPr id="3" name="Rettangolo 2"/>
          <p:cNvSpPr/>
          <p:nvPr/>
        </p:nvSpPr>
        <p:spPr>
          <a:xfrm>
            <a:off x="4560734" y="1489231"/>
            <a:ext cx="457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 smtClean="0">
                <a:solidFill>
                  <a:srgbClr val="D12F44"/>
                </a:solidFill>
              </a:rPr>
              <a:t>Organizzazione di corsi e laboratori per promuovere la legalità</a:t>
            </a:r>
            <a:r>
              <a:rPr lang="it-IT" sz="2000" dirty="0" smtClean="0"/>
              <a:t>.</a:t>
            </a:r>
            <a:r>
              <a:rPr lang="it-IT" sz="2000" b="1" dirty="0" smtClean="0"/>
              <a:t> </a:t>
            </a:r>
            <a:endParaRPr lang="it-IT" sz="2000" b="1" dirty="0"/>
          </a:p>
        </p:txBody>
      </p:sp>
      <p:pic>
        <p:nvPicPr>
          <p:cNvPr id="4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12" y="4849176"/>
            <a:ext cx="565971" cy="56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44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6219" y="1674866"/>
            <a:ext cx="405335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it-IT" sz="5400" b="1" dirty="0" smtClean="0">
                <a:solidFill>
                  <a:srgbClr val="D12F44"/>
                </a:solidFill>
              </a:rPr>
              <a:t>L’UNIONE </a:t>
            </a:r>
          </a:p>
          <a:p>
            <a:pPr lvl="0"/>
            <a:r>
              <a:rPr lang="it-IT" sz="5400" b="1" dirty="0" smtClean="0">
                <a:solidFill>
                  <a:srgbClr val="D12F44"/>
                </a:solidFill>
              </a:rPr>
              <a:t>FA LA FORZA!</a:t>
            </a:r>
            <a:endParaRPr lang="it-IT" sz="5400" b="1" dirty="0">
              <a:solidFill>
                <a:srgbClr val="D12F44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4571448" y="131509"/>
            <a:ext cx="455253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D12F44"/>
                </a:solidFill>
              </a:rPr>
              <a:t>Saranno finanziati i progetti delle scuole, proposti in forma di rete, </a:t>
            </a:r>
            <a:r>
              <a:rPr lang="it-IT" sz="2000" dirty="0" smtClean="0"/>
              <a:t>con il coinvolgimento dei genitori e con un’ampia apertura al territorio, anche realizzati in collaborazione con altri istituti scolastici e con il supporto di </a:t>
            </a:r>
            <a:r>
              <a:rPr lang="it-IT" sz="2000" i="1" dirty="0" smtClean="0"/>
              <a:t>partner</a:t>
            </a:r>
            <a:r>
              <a:rPr lang="it-IT" sz="2000" dirty="0" smtClean="0"/>
              <a:t>, enti locali, associazioni presenti sul territorio.</a:t>
            </a:r>
            <a:endParaRPr lang="it-IT" sz="2000" dirty="0"/>
          </a:p>
        </p:txBody>
      </p:sp>
      <p:pic>
        <p:nvPicPr>
          <p:cNvPr id="5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487" y="4837301"/>
            <a:ext cx="565971" cy="56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61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10071" y="72479"/>
            <a:ext cx="43332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it-IT" sz="4800" b="1" dirty="0" smtClean="0">
                <a:solidFill>
                  <a:srgbClr val="D12F44"/>
                </a:solidFill>
              </a:rPr>
              <a:t>La Buona Scuola</a:t>
            </a:r>
            <a:endParaRPr lang="it-IT" sz="4800" b="1" dirty="0">
              <a:solidFill>
                <a:srgbClr val="D12F44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559022" y="118408"/>
            <a:ext cx="4552534" cy="837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it-IT" sz="3600" b="1" dirty="0">
              <a:solidFill>
                <a:srgbClr val="D12F44"/>
              </a:solidFill>
            </a:endParaRPr>
          </a:p>
        </p:txBody>
      </p:sp>
      <p:pic>
        <p:nvPicPr>
          <p:cNvPr id="5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759" y="1212009"/>
            <a:ext cx="1685925" cy="1685925"/>
          </a:xfrm>
          <a:prstGeom prst="rect">
            <a:avLst/>
          </a:prstGeom>
        </p:spPr>
      </p:pic>
      <p:pic>
        <p:nvPicPr>
          <p:cNvPr id="6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487" y="4837301"/>
            <a:ext cx="565971" cy="565971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4572000" y="556435"/>
            <a:ext cx="431074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Articolo 1, comma 1, lettere </a:t>
            </a:r>
            <a:r>
              <a:rPr lang="it-IT" i="1" dirty="0" smtClean="0"/>
              <a:t>l)</a:t>
            </a:r>
            <a:r>
              <a:rPr lang="it-IT" dirty="0" smtClean="0"/>
              <a:t>, </a:t>
            </a:r>
            <a:r>
              <a:rPr lang="it-IT" i="1" dirty="0" smtClean="0"/>
              <a:t>m) e n)</a:t>
            </a:r>
            <a:r>
              <a:rPr lang="it-IT" dirty="0" smtClean="0"/>
              <a:t>: </a:t>
            </a:r>
          </a:p>
          <a:p>
            <a:pPr algn="just"/>
            <a:r>
              <a:rPr lang="it-IT" dirty="0" smtClean="0"/>
              <a:t>«</a:t>
            </a:r>
            <a:r>
              <a:rPr lang="it-IT" i="1" dirty="0" smtClean="0"/>
              <a:t>Le istituzioni scolastiche perseguono diversi obiettivi formativi prioritari: […] prevenzione e contrasto della dispersione scolastica, […] valorizzazione della scuola intesa come comunità attiva, aperta al territorio e in grado di sviluppare e aumentare l’interazione con le famiglie e con la comunità locale […]  e apertura pomeridiana delle scuole</a:t>
            </a:r>
            <a:r>
              <a:rPr lang="it-IT" dirty="0" smtClean="0"/>
              <a:t>».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165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8276" y="3206588"/>
            <a:ext cx="457074" cy="45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0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66751" y="979234"/>
            <a:ext cx="7588249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i="1" dirty="0">
                <a:solidFill>
                  <a:schemeClr val="bg1"/>
                </a:solidFill>
              </a:rPr>
              <a:t>Le periferie sono </a:t>
            </a:r>
            <a:r>
              <a:rPr lang="it-IT" sz="2800" i="1" dirty="0" smtClean="0">
                <a:solidFill>
                  <a:schemeClr val="bg1"/>
                </a:solidFill>
              </a:rPr>
              <a:t>i centri, perché ricche </a:t>
            </a:r>
            <a:r>
              <a:rPr lang="it-IT" sz="2800" i="1" dirty="0">
                <a:solidFill>
                  <a:schemeClr val="bg1"/>
                </a:solidFill>
              </a:rPr>
              <a:t>di umanità e quindi di </a:t>
            </a:r>
            <a:r>
              <a:rPr lang="it-IT" sz="2800" i="1" dirty="0" smtClean="0">
                <a:solidFill>
                  <a:schemeClr val="bg1"/>
                </a:solidFill>
              </a:rPr>
              <a:t>energie. </a:t>
            </a:r>
            <a:r>
              <a:rPr lang="it-IT" sz="2800" i="1" dirty="0">
                <a:solidFill>
                  <a:schemeClr val="bg1"/>
                </a:solidFill>
              </a:rPr>
              <a:t>Spetta proprio alla scuola raccogliere queste energie e farle emergere. </a:t>
            </a:r>
            <a:endParaRPr lang="it-IT" sz="2800" i="1" dirty="0" smtClean="0">
              <a:solidFill>
                <a:schemeClr val="bg1"/>
              </a:solidFill>
            </a:endParaRPr>
          </a:p>
          <a:p>
            <a:pPr algn="ctr"/>
            <a:endParaRPr lang="it-IT" sz="2800" i="1" dirty="0">
              <a:solidFill>
                <a:schemeClr val="bg1"/>
              </a:solidFill>
            </a:endParaRPr>
          </a:p>
          <a:p>
            <a:pPr algn="ctr"/>
            <a:r>
              <a:rPr lang="it-IT" sz="2800" i="1" dirty="0">
                <a:solidFill>
                  <a:schemeClr val="bg1"/>
                </a:solidFill>
              </a:rPr>
              <a:t>Stefania Giannini</a:t>
            </a:r>
          </a:p>
          <a:p>
            <a:pPr algn="ctr"/>
            <a:endParaRPr lang="en-US" sz="3200" i="1" dirty="0">
              <a:solidFill>
                <a:schemeClr val="bg1"/>
              </a:solidFill>
            </a:endParaRPr>
          </a:p>
        </p:txBody>
      </p:sp>
      <p:pic>
        <p:nvPicPr>
          <p:cNvPr id="7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5420" y="5189517"/>
            <a:ext cx="463137" cy="463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07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3"/>
          <p:cNvSpPr txBox="1"/>
          <p:nvPr/>
        </p:nvSpPr>
        <p:spPr>
          <a:xfrm>
            <a:off x="2003779" y="2661724"/>
            <a:ext cx="666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D12F44"/>
                </a:solidFill>
                <a:latin typeface="+mj-lt"/>
                <a:ea typeface="+mj-ea"/>
                <a:cs typeface="+mj-cs"/>
              </a:rPr>
              <a:t>LA SCUOLA DEVE COMBATTERE L’INFELICITÀ </a:t>
            </a:r>
          </a:p>
          <a:p>
            <a:pPr algn="just"/>
            <a:r>
              <a:rPr lang="it-IT" sz="2000" dirty="0">
                <a:latin typeface="+mj-lt"/>
                <a:ea typeface="+mj-ea"/>
                <a:cs typeface="+mj-cs"/>
              </a:rPr>
              <a:t>CHE MINACCIA IL PRESENTE E IL FUTURO DI TANTI NOSTRI RAGAZZI. </a:t>
            </a:r>
            <a:r>
              <a:rPr lang="it-IT" sz="2000" dirty="0" smtClean="0">
                <a:latin typeface="+mj-lt"/>
                <a:ea typeface="+mj-ea"/>
                <a:cs typeface="+mj-cs"/>
              </a:rPr>
              <a:t>LO </a:t>
            </a:r>
            <a:r>
              <a:rPr lang="it-IT" sz="2000" dirty="0">
                <a:latin typeface="+mj-lt"/>
                <a:ea typeface="+mj-ea"/>
                <a:cs typeface="+mj-cs"/>
              </a:rPr>
              <a:t>FA OGNI GIORNO MA È NECESSARIO FARE DI PIÙ! </a:t>
            </a:r>
          </a:p>
        </p:txBody>
      </p:sp>
      <p:sp>
        <p:nvSpPr>
          <p:cNvPr id="9" name="TextBox 3"/>
          <p:cNvSpPr txBox="1"/>
          <p:nvPr/>
        </p:nvSpPr>
        <p:spPr>
          <a:xfrm>
            <a:off x="2024527" y="4136793"/>
            <a:ext cx="65631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D12F44"/>
                </a:solidFill>
                <a:latin typeface="+mj-lt"/>
                <a:ea typeface="+mj-ea"/>
                <a:cs typeface="+mj-cs"/>
              </a:rPr>
              <a:t>LA SCUOLA DEVE ESSERE LUOGO DI ATTRAZIONE, </a:t>
            </a:r>
          </a:p>
          <a:p>
            <a:r>
              <a:rPr lang="it-IT" sz="2400" b="1" dirty="0" smtClean="0">
                <a:solidFill>
                  <a:srgbClr val="D12F44"/>
                </a:solidFill>
                <a:latin typeface="+mj-lt"/>
                <a:ea typeface="+mj-ea"/>
                <a:cs typeface="+mj-cs"/>
              </a:rPr>
              <a:t>DI ENERGIA, DI PARTECIPAZIONE </a:t>
            </a:r>
          </a:p>
          <a:p>
            <a:pPr algn="just"/>
            <a:r>
              <a:rPr lang="it-IT" sz="2000" dirty="0" smtClean="0">
                <a:latin typeface="+mj-lt"/>
                <a:ea typeface="+mj-ea"/>
                <a:cs typeface="+mj-cs"/>
              </a:rPr>
              <a:t>PER CAPOVOLGERE IL FATALISMO E LA RASSEGNAZIONE DELLE GIOVANI GENERAZIONI.</a:t>
            </a:r>
            <a:endParaRPr lang="it-IT" sz="2000" dirty="0">
              <a:latin typeface="+mj-lt"/>
              <a:ea typeface="+mj-ea"/>
              <a:cs typeface="+mj-cs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067998" y="739342"/>
            <a:ext cx="64761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200" b="1" dirty="0" smtClean="0">
                <a:solidFill>
                  <a:srgbClr val="D12F44"/>
                </a:solidFill>
                <a:latin typeface="+mj-lt"/>
                <a:ea typeface="+mj-ea"/>
                <a:cs typeface="+mj-cs"/>
              </a:rPr>
              <a:t>LA SCUOLA PUÒ E DEVE SVOLGERE UN RUOLO DECISIVO </a:t>
            </a:r>
            <a:r>
              <a:rPr lang="it-IT" sz="2000" dirty="0" smtClean="0">
                <a:latin typeface="+mj-lt"/>
                <a:ea typeface="+mj-ea"/>
                <a:cs typeface="+mj-cs"/>
              </a:rPr>
              <a:t>NELLE NOSTRE PERIFERIE PER COMBATTERE IL DISAGIO E OFFRIRE NUOVE OPPORTUNITÀ DI CRESCITA CULTURALE, DI SOCIALITÀ E DI CONDIVISIONE. </a:t>
            </a:r>
            <a:endParaRPr lang="it-IT" sz="2200" dirty="0">
              <a:latin typeface="+mj-lt"/>
              <a:ea typeface="+mj-ea"/>
              <a:cs typeface="+mj-cs"/>
            </a:endParaRPr>
          </a:p>
        </p:txBody>
      </p:sp>
      <p:pic>
        <p:nvPicPr>
          <p:cNvPr id="6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86" y="585933"/>
            <a:ext cx="238949" cy="238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20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0778" y="1417638"/>
            <a:ext cx="6448777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1800" dirty="0">
                <a:solidFill>
                  <a:srgbClr val="0D0D0D"/>
                </a:solidFill>
              </a:rPr>
              <a:t>Gli studenti degli istituti scolastici posti nelle aree urbane </a:t>
            </a:r>
            <a:r>
              <a:rPr lang="it-IT" sz="1800" dirty="0" smtClean="0">
                <a:solidFill>
                  <a:srgbClr val="0D0D0D"/>
                </a:solidFill>
              </a:rPr>
              <a:t>periferiche </a:t>
            </a:r>
            <a:r>
              <a:rPr lang="it-IT" sz="1800" dirty="0">
                <a:solidFill>
                  <a:srgbClr val="0D0D0D"/>
                </a:solidFill>
              </a:rPr>
              <a:t>spesso subiscono la difficoltà di poter accedere ad iniziative extracurriculari a causa della scarsa presenza di attività che interessano il territorio. </a:t>
            </a:r>
            <a:endParaRPr lang="it-IT" sz="1800" dirty="0" smtClean="0">
              <a:solidFill>
                <a:srgbClr val="0D0D0D"/>
              </a:solidFill>
            </a:endParaRPr>
          </a:p>
          <a:p>
            <a:pPr marL="0" indent="0" algn="ctr">
              <a:buNone/>
            </a:pPr>
            <a:endParaRPr lang="it-IT" sz="1800" dirty="0" smtClean="0">
              <a:solidFill>
                <a:srgbClr val="0D0D0D"/>
              </a:solidFill>
            </a:endParaRPr>
          </a:p>
          <a:p>
            <a:pPr marL="0" indent="0" algn="ctr">
              <a:buNone/>
            </a:pPr>
            <a:r>
              <a:rPr lang="it-IT" sz="2800" b="1" dirty="0" smtClean="0">
                <a:solidFill>
                  <a:srgbClr val="D12F44"/>
                </a:solidFill>
              </a:rPr>
              <a:t>Le scuole </a:t>
            </a:r>
            <a:r>
              <a:rPr lang="it-IT" sz="2800" b="1" dirty="0">
                <a:solidFill>
                  <a:srgbClr val="D12F44"/>
                </a:solidFill>
              </a:rPr>
              <a:t>sono chiamate a fare uno sforzo, impegnandosi anche nelle ore non </a:t>
            </a:r>
            <a:r>
              <a:rPr lang="it-IT" sz="2800" b="1" dirty="0" smtClean="0">
                <a:solidFill>
                  <a:srgbClr val="D12F44"/>
                </a:solidFill>
              </a:rPr>
              <a:t>curriculari realizzando </a:t>
            </a:r>
            <a:r>
              <a:rPr lang="it-IT" sz="2800" b="1" dirty="0">
                <a:solidFill>
                  <a:srgbClr val="D12F44"/>
                </a:solidFill>
              </a:rPr>
              <a:t>iniziative per </a:t>
            </a:r>
            <a:r>
              <a:rPr lang="it-IT" sz="2800" b="1" dirty="0" smtClean="0">
                <a:solidFill>
                  <a:srgbClr val="D12F44"/>
                </a:solidFill>
              </a:rPr>
              <a:t>il </a:t>
            </a:r>
            <a:r>
              <a:rPr lang="it-IT" sz="2800" b="1" dirty="0">
                <a:solidFill>
                  <a:srgbClr val="D12F44"/>
                </a:solidFill>
              </a:rPr>
              <a:t>territorio</a:t>
            </a:r>
            <a:r>
              <a:rPr lang="it-IT" sz="2800" b="1" dirty="0" smtClean="0">
                <a:solidFill>
                  <a:srgbClr val="D12F44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it-IT" sz="1800" b="1" dirty="0" smtClean="0">
                <a:solidFill>
                  <a:srgbClr val="0D0D0D"/>
                </a:solidFill>
              </a:rPr>
              <a:t> </a:t>
            </a:r>
            <a:endParaRPr lang="it-IT" sz="1800" b="1" dirty="0">
              <a:solidFill>
                <a:srgbClr val="0D0D0D"/>
              </a:solidFill>
            </a:endParaRPr>
          </a:p>
          <a:p>
            <a:pPr marL="0" indent="0" algn="ctr">
              <a:buNone/>
            </a:pPr>
            <a:r>
              <a:rPr lang="it-IT" sz="1800" dirty="0">
                <a:solidFill>
                  <a:srgbClr val="0D0D0D"/>
                </a:solidFill>
              </a:rPr>
              <a:t>La Scuola </a:t>
            </a:r>
            <a:r>
              <a:rPr lang="it-IT" sz="1800" dirty="0" smtClean="0">
                <a:solidFill>
                  <a:srgbClr val="0D0D0D"/>
                </a:solidFill>
              </a:rPr>
              <a:t>è il </a:t>
            </a:r>
            <a:r>
              <a:rPr lang="it-IT" sz="1800" i="1" dirty="0" smtClean="0">
                <a:solidFill>
                  <a:srgbClr val="0D0D0D"/>
                </a:solidFill>
              </a:rPr>
              <a:t>centro</a:t>
            </a:r>
            <a:r>
              <a:rPr lang="it-IT" sz="1800" dirty="0" smtClean="0">
                <a:solidFill>
                  <a:srgbClr val="0D0D0D"/>
                </a:solidFill>
              </a:rPr>
              <a:t> che </a:t>
            </a:r>
            <a:r>
              <a:rPr lang="it-IT" sz="1800" dirty="0">
                <a:solidFill>
                  <a:srgbClr val="0D0D0D"/>
                </a:solidFill>
              </a:rPr>
              <a:t>si apre agli studenti e alle loro famiglie, per essere abitata dai ragazzi oltre i tempi classici della didattica: il pomeriggio, il sabato, nei tempi di vacanza, in luglio e settembre, è una struttura che si </a:t>
            </a:r>
            <a:r>
              <a:rPr lang="it-IT" sz="1800" dirty="0" smtClean="0">
                <a:solidFill>
                  <a:srgbClr val="0D0D0D"/>
                </a:solidFill>
              </a:rPr>
              <a:t>deve aprire al </a:t>
            </a:r>
            <a:r>
              <a:rPr lang="it-IT" sz="1800" dirty="0">
                <a:solidFill>
                  <a:srgbClr val="0D0D0D"/>
                </a:solidFill>
              </a:rPr>
              <a:t>quartiere, accogliendo </a:t>
            </a:r>
            <a:r>
              <a:rPr lang="it-IT" sz="1800" dirty="0" smtClean="0">
                <a:solidFill>
                  <a:srgbClr val="0D0D0D"/>
                </a:solidFill>
              </a:rPr>
              <a:t>tutti i cittadini e diventando spazio di comunità.</a:t>
            </a:r>
            <a:r>
              <a:rPr lang="it-IT" sz="1800" dirty="0">
                <a:solidFill>
                  <a:srgbClr val="0D0D0D"/>
                </a:solidFill>
              </a:rPr>
              <a:t> </a:t>
            </a:r>
          </a:p>
          <a:p>
            <a:pPr marL="0" indent="0">
              <a:buNone/>
            </a:pPr>
            <a:endParaRPr lang="en-US" sz="1800" dirty="0">
              <a:solidFill>
                <a:srgbClr val="0D0D0D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0778" y="147638"/>
            <a:ext cx="6138333" cy="1143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D12F44"/>
                </a:solidFill>
              </a:rPr>
              <a:t>LA SCUOLA E’ UN PONTE TRA LA PERIFERIA E IL MONDO</a:t>
            </a:r>
            <a:endParaRPr lang="en-US" sz="2800" b="1" dirty="0">
              <a:solidFill>
                <a:srgbClr val="D12F44"/>
              </a:solidFill>
            </a:endParaRPr>
          </a:p>
        </p:txBody>
      </p:sp>
      <p:pic>
        <p:nvPicPr>
          <p:cNvPr id="4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86" y="585933"/>
            <a:ext cx="238949" cy="238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2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153" y="218888"/>
            <a:ext cx="6138333" cy="1143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D12F44"/>
                </a:solidFill>
              </a:rPr>
              <a:t>OCCORRE METTERE </a:t>
            </a:r>
            <a:br>
              <a:rPr lang="en-US" sz="2800" b="1" dirty="0" smtClean="0">
                <a:solidFill>
                  <a:srgbClr val="D12F44"/>
                </a:solidFill>
              </a:rPr>
            </a:br>
            <a:r>
              <a:rPr lang="en-US" sz="2800" b="1" dirty="0" smtClean="0">
                <a:solidFill>
                  <a:srgbClr val="D12F44"/>
                </a:solidFill>
              </a:rPr>
              <a:t>LA SCUOLA AL CENTRO</a:t>
            </a:r>
            <a:endParaRPr lang="en-US" sz="2800" b="1" dirty="0">
              <a:solidFill>
                <a:srgbClr val="D12F44"/>
              </a:solidFill>
            </a:endParaRPr>
          </a:p>
        </p:txBody>
      </p:sp>
      <p:pic>
        <p:nvPicPr>
          <p:cNvPr id="10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86" y="585933"/>
            <a:ext cx="238949" cy="238949"/>
          </a:xfrm>
          <a:prstGeom prst="rect">
            <a:avLst/>
          </a:prstGeom>
        </p:spPr>
      </p:pic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425508659"/>
              </p:ext>
            </p:extLst>
          </p:nvPr>
        </p:nvGraphicFramePr>
        <p:xfrm>
          <a:off x="2030681" y="1551888"/>
          <a:ext cx="6602680" cy="4170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1988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257792" y="1524983"/>
            <a:ext cx="664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t-IT" sz="5400" b="1" cap="small" dirty="0" smtClean="0">
                <a:solidFill>
                  <a:srgbClr val="D12F44"/>
                </a:solidFill>
              </a:rPr>
              <a:t>Progetti e Azioni</a:t>
            </a:r>
            <a:endParaRPr lang="it-IT" sz="5400" b="1" cap="small" dirty="0">
              <a:solidFill>
                <a:srgbClr val="D12F44"/>
              </a:solidFill>
            </a:endParaRPr>
          </a:p>
        </p:txBody>
      </p:sp>
      <p:pic>
        <p:nvPicPr>
          <p:cNvPr id="4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487" y="4837301"/>
            <a:ext cx="565971" cy="56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551359" y="824358"/>
            <a:ext cx="300531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it-IT" sz="5400" b="1" dirty="0" smtClean="0">
                <a:solidFill>
                  <a:srgbClr val="D12F44"/>
                </a:solidFill>
              </a:rPr>
              <a:t>PIU’ </a:t>
            </a:r>
          </a:p>
          <a:p>
            <a:pPr lvl="0"/>
            <a:r>
              <a:rPr lang="it-IT" sz="5400" b="1" dirty="0" smtClean="0">
                <a:solidFill>
                  <a:srgbClr val="D12F44"/>
                </a:solidFill>
              </a:rPr>
              <a:t>MUSICA </a:t>
            </a:r>
          </a:p>
          <a:p>
            <a:pPr lvl="0"/>
            <a:r>
              <a:rPr lang="it-IT" sz="5400" b="1" dirty="0" smtClean="0">
                <a:solidFill>
                  <a:srgbClr val="D12F44"/>
                </a:solidFill>
              </a:rPr>
              <a:t>MAESTRI!</a:t>
            </a:r>
            <a:endParaRPr lang="it-IT" sz="5400" b="1" dirty="0">
              <a:solidFill>
                <a:srgbClr val="D12F44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4582133" y="1857450"/>
            <a:ext cx="3932505" cy="1563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200" dirty="0" smtClean="0"/>
              <a:t>Organizzazione di </a:t>
            </a:r>
            <a:r>
              <a:rPr lang="it-IT" sz="2200" b="1" dirty="0" smtClean="0">
                <a:solidFill>
                  <a:srgbClr val="D12F44"/>
                </a:solidFill>
              </a:rPr>
              <a:t>corsi di musica per imparare a suonare uno strumento</a:t>
            </a:r>
            <a:r>
              <a:rPr lang="it-IT" sz="2200" dirty="0" smtClean="0"/>
              <a:t>. </a:t>
            </a:r>
            <a:endParaRPr lang="it-IT" sz="2200" dirty="0"/>
          </a:p>
        </p:txBody>
      </p:sp>
      <p:pic>
        <p:nvPicPr>
          <p:cNvPr id="4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487" y="4837301"/>
            <a:ext cx="565971" cy="56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50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82635" y="1660132"/>
            <a:ext cx="428290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it-IT" sz="5400" b="1" dirty="0" smtClean="0">
                <a:solidFill>
                  <a:srgbClr val="D12F44"/>
                </a:solidFill>
              </a:rPr>
              <a:t>SALTIAMO</a:t>
            </a:r>
          </a:p>
          <a:p>
            <a:pPr lvl="0"/>
            <a:r>
              <a:rPr lang="it-IT" sz="5400" b="1" dirty="0" smtClean="0">
                <a:solidFill>
                  <a:srgbClr val="D12F44"/>
                </a:solidFill>
              </a:rPr>
              <a:t>GLI OSTACOLI!</a:t>
            </a:r>
            <a:endParaRPr lang="it-IT" sz="5400" b="1" dirty="0">
              <a:solidFill>
                <a:srgbClr val="D12F44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4572000" y="1944895"/>
            <a:ext cx="455385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000" b="1" dirty="0" smtClean="0">
                <a:solidFill>
                  <a:srgbClr val="D12F44"/>
                </a:solidFill>
              </a:rPr>
              <a:t>Organizzazione di attività sportive pomeridiane </a:t>
            </a:r>
            <a:r>
              <a:rPr lang="it-IT" sz="2000" dirty="0" smtClean="0"/>
              <a:t>nelle scuole (atletica, calcio, arti marziali, danza, pallavolo, etc.).</a:t>
            </a:r>
            <a:endParaRPr lang="it-IT" sz="2000" dirty="0"/>
          </a:p>
        </p:txBody>
      </p:sp>
      <p:pic>
        <p:nvPicPr>
          <p:cNvPr id="4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486" y="4837301"/>
            <a:ext cx="565971" cy="56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33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727222" y="1670629"/>
            <a:ext cx="383188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it-IT" sz="5400" b="1" dirty="0" smtClean="0">
                <a:solidFill>
                  <a:srgbClr val="D12F44"/>
                </a:solidFill>
              </a:rPr>
              <a:t>COLORIAMO</a:t>
            </a:r>
          </a:p>
          <a:p>
            <a:pPr lvl="0"/>
            <a:r>
              <a:rPr lang="it-IT" sz="5400" b="1" dirty="0" smtClean="0">
                <a:solidFill>
                  <a:srgbClr val="D12F44"/>
                </a:solidFill>
              </a:rPr>
              <a:t>IL GRIGIO!</a:t>
            </a:r>
            <a:endParaRPr lang="it-IT" sz="5400" b="1" dirty="0">
              <a:solidFill>
                <a:srgbClr val="D12F44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4568322" y="97768"/>
            <a:ext cx="45720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000" b="1" dirty="0" smtClean="0">
                <a:solidFill>
                  <a:srgbClr val="D12F44"/>
                </a:solidFill>
              </a:rPr>
              <a:t>Organizzazione di laboratori artigianali e artistico-espressivi </a:t>
            </a:r>
            <a:r>
              <a:rPr lang="it-IT" sz="2000" dirty="0" smtClean="0"/>
              <a:t>sulla </a:t>
            </a:r>
            <a:r>
              <a:rPr lang="it-IT" sz="2000" i="1" dirty="0" err="1" smtClean="0"/>
              <a:t>street</a:t>
            </a:r>
            <a:r>
              <a:rPr lang="it-IT" sz="2000" dirty="0" smtClean="0"/>
              <a:t> </a:t>
            </a:r>
            <a:r>
              <a:rPr lang="it-IT" sz="2000" i="1" dirty="0" smtClean="0"/>
              <a:t>art</a:t>
            </a:r>
            <a:r>
              <a:rPr lang="it-IT" sz="2000" dirty="0" smtClean="0"/>
              <a:t> e le arti del ‘900. Realizzazione da parte degli studenti di materiali multimediali, cortometraggi, video, fotografia. Cinema e teatro nelle scuole. Attività creative di </a:t>
            </a:r>
            <a:r>
              <a:rPr lang="it-IT" sz="2000" i="1" dirty="0" err="1" smtClean="0"/>
              <a:t>tinkering</a:t>
            </a:r>
            <a:r>
              <a:rPr lang="it-IT" sz="2000" dirty="0" smtClean="0"/>
              <a:t> e </a:t>
            </a:r>
            <a:r>
              <a:rPr lang="it-IT" sz="2000" i="1" dirty="0" err="1" smtClean="0"/>
              <a:t>making</a:t>
            </a:r>
            <a:r>
              <a:rPr lang="it-IT" sz="2000" dirty="0" smtClean="0"/>
              <a:t>. </a:t>
            </a:r>
            <a:endParaRPr lang="it-IT" sz="2000" b="1" dirty="0"/>
          </a:p>
        </p:txBody>
      </p:sp>
      <p:pic>
        <p:nvPicPr>
          <p:cNvPr id="4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487" y="4849176"/>
            <a:ext cx="565971" cy="56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55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613</Words>
  <Application>Microsoft Office PowerPoint</Application>
  <PresentationFormat>Presentazione su schermo (4:3)</PresentationFormat>
  <Paragraphs>54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Office Theme</vt:lpstr>
      <vt:lpstr>Presentazione standard di PowerPoint</vt:lpstr>
      <vt:lpstr>Presentazione standard di PowerPoint</vt:lpstr>
      <vt:lpstr>Presentazione standard di PowerPoint</vt:lpstr>
      <vt:lpstr>LA SCUOLA E’ UN PONTE TRA LA PERIFERIA E IL MONDO</vt:lpstr>
      <vt:lpstr>OCCORRE METTERE  LA SCUOLA AL CENTRO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</dc:creator>
  <cp:lastModifiedBy>Administrator</cp:lastModifiedBy>
  <cp:revision>56</cp:revision>
  <cp:lastPrinted>2016-04-27T10:53:33Z</cp:lastPrinted>
  <dcterms:created xsi:type="dcterms:W3CDTF">2016-01-25T00:14:54Z</dcterms:created>
  <dcterms:modified xsi:type="dcterms:W3CDTF">2016-04-27T18:28:58Z</dcterms:modified>
</cp:coreProperties>
</file>